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68" r:id="rId6"/>
    <p:sldId id="257" r:id="rId7"/>
    <p:sldId id="272" r:id="rId8"/>
    <p:sldId id="273" r:id="rId9"/>
    <p:sldId id="276" r:id="rId10"/>
    <p:sldId id="287" r:id="rId11"/>
    <p:sldId id="264" r:id="rId12"/>
    <p:sldId id="277" r:id="rId13"/>
    <p:sldId id="281" r:id="rId14"/>
    <p:sldId id="282" r:id="rId15"/>
    <p:sldId id="283" r:id="rId16"/>
    <p:sldId id="284" r:id="rId17"/>
    <p:sldId id="270" r:id="rId18"/>
    <p:sldId id="286" r:id="rId19"/>
    <p:sldId id="285" r:id="rId20"/>
    <p:sldId id="274" r:id="rId21"/>
    <p:sldId id="271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5C58C-EBC7-4DF2-BB42-36373D51AD5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F4849-D421-4271-A6DD-0BF78198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9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CBAE-498C-4876-B372-7CBB46674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36C5F-D8DC-44D2-BE4A-F77A332B2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D61A-E1C7-4A02-A4B6-D7C2ED14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5878-ED84-4152-9507-703264ED3FC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423CD-026E-4FC3-9BE2-08FE147E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A1F80-31F0-4779-8984-338AFFEB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0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B3E5F-F961-4C5C-AC4E-87D60154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81335-FB45-4726-8C9E-0FE1ACD61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949A1-1F75-440E-A2EF-FC2AB22C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C9CE-350F-4414-A5AE-193200A8D912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D00EF-A425-4956-B6D0-5994A81A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899DF-AC3C-445A-A509-7D989A16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8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00D5D-CAEB-49CA-921D-4DC917013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71C44-B802-4C78-A2DC-300D696A1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4BDC9-15EE-41AA-A292-CD571529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7C53-6871-45AD-9313-1E1564D30730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0212C-E651-4FFA-9421-8C683B24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F5741-A50D-447B-9C66-E6102ADA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DDFC-6A41-4018-97D5-A90287C4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E81FB-320E-40D2-A172-7E246F6E6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899DB-CCA7-4B53-A626-DCA3DB64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923F-4BDE-4379-BDCC-987B1F13EBD0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DF57-684E-4733-8E8C-43A63C20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3A5BD-C74C-48CE-BFD2-AC1119E4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E2E75-9B45-4A94-B804-DD09BDF4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559FB-3EB4-4347-AA10-B6972828C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C359E-88F2-4469-A6E7-D8DD277F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2D7F-C6CC-4FEC-A311-6C456F02CD4C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1974-3F11-4E10-A904-E72099EA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9E653-29C4-4FBE-8687-A4E46807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F499-3FF3-46C9-8E03-8062E8AB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E05B8-07AB-4521-85D1-D749ECF62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F4349-A843-4845-984C-0685FEBDE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C6436-7C1A-4232-B37D-32AC3376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6AA8-42CB-4093-99E0-13334D7C7500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E0823-1154-4C19-8BCB-F5E0940D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32E93-CC9A-4C7F-8BBB-7CAD26B5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8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2AC6-D05A-485A-B4A1-1B4ADF41F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0DBC4-2B2E-498D-8BA9-02B47DABF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E1DF4-7073-493D-A14F-C3E411BF1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63D7F4-0456-45D7-AE23-C84FCDF80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DDC31D-4ACB-4907-81F2-E6466B83C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477B4-6B83-420D-81CD-B43283C4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94B-D2C0-4F12-B4B2-07F38C07E825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7F69F-6685-4E87-9E20-B7853F75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BED31-8894-40DA-B5B7-C6B289C5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4EE0-6999-4AFC-A72C-55DA06FA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E2E27-FB7D-4998-A567-C63B85D8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0C73-6E08-47E5-809D-9714CD0D1007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6C05A-C075-4FF8-8E32-DF3348BF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770B0-9652-4213-8C60-D4CD028F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18505-230E-4EC0-AD5B-03E221DC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FD9C-0259-43B8-9850-0189EE2795A2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A51837-5CE5-4BAB-8F2E-D3BE2943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CF854-13A6-4106-B2F3-57C9CD0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2369-CEC2-467E-92D3-1D06F2EF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2E79D-6C50-4F12-A7A8-11C895B09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34F8D-6CBB-4358-96ED-111D9314D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74ED7-4759-4990-9AFC-C673C60E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19CE-80CE-4F55-B0C4-081F04FE8448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C61D3-4023-4D18-ACC1-9E17501D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51826-85FD-4FF5-8BE9-1A1935A1B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9B10-4C7E-4542-A2BF-F7D836A8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06F4-B1D8-46B7-8491-255F30B9E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BE0EF-9FF9-4E2D-AC79-9471BCADF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93B8D-1842-41B6-A9F5-6B3CC2CF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BE00-B091-4624-A68B-088263236D06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4F024-74D4-497D-95F4-AA08F24D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7EA76-C5CE-4D6E-AD44-50784D73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77682-A4D2-44BB-A596-A510414FB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A4661-7C6A-444C-B5FF-9C1EC9235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1B46-9491-4880-9E78-BD13100C2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A47C-2E71-42D2-8338-30BF7F2EC00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3AA08-381B-4A0D-9363-FA87B4191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Annual Meeting April 25 2020 www.felinerescue.org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5446B-8414-4406-BA10-620FF2E8F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7CB3-AD98-4BC1-BD0B-EC17FD65E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2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AFC9-292D-40DE-A766-78548FA7106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50485" y="729489"/>
            <a:ext cx="9144000" cy="3290887"/>
          </a:xfrm>
        </p:spPr>
        <p:txBody>
          <a:bodyPr anchor="ctr">
            <a:normAutofit/>
          </a:bodyPr>
          <a:lstStyle/>
          <a:p>
            <a:r>
              <a:rPr lang="en-US" sz="6600" b="1" dirty="0"/>
              <a:t>Feline Rescue</a:t>
            </a:r>
            <a:br>
              <a:rPr lang="en-US" sz="6600" b="1" dirty="0"/>
            </a:br>
            <a:r>
              <a:rPr lang="en-US" sz="6600" b="1" dirty="0"/>
              <a:t>Annual Meeting </a:t>
            </a:r>
            <a:br>
              <a:rPr lang="en-US" sz="6600" b="1" dirty="0"/>
            </a:br>
            <a:r>
              <a:rPr lang="en-US" sz="5400" b="1" dirty="0" smtClean="0"/>
              <a:t>April 25, </a:t>
            </a:r>
            <a:r>
              <a:rPr lang="en-US" sz="5400" b="1" dirty="0"/>
              <a:t>2020</a:t>
            </a:r>
            <a:endParaRPr lang="en-US" sz="6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A57CA1-27F3-449A-90EF-C85585100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364" y="2528048"/>
            <a:ext cx="4042152" cy="402627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427E3-4346-4AC6-A330-6FBA4C810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91721"/>
          </a:xfrm>
        </p:spPr>
        <p:txBody>
          <a:bodyPr/>
          <a:lstStyle/>
          <a:p>
            <a:r>
              <a:rPr lang="en-US" b="1" dirty="0"/>
              <a:t>2020 and Beyond 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F5D39-4557-49E0-AC80-E7202C28E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     </a:t>
            </a:r>
            <a:r>
              <a:rPr lang="en-US" sz="3200" dirty="0"/>
              <a:t>Know as much about our donors as we do about our cats</a:t>
            </a:r>
          </a:p>
          <a:p>
            <a:pPr marL="457200" lvl="1" indent="0">
              <a:buNone/>
            </a:pPr>
            <a:r>
              <a:rPr lang="en-US" sz="3200" dirty="0"/>
              <a:t> </a:t>
            </a:r>
          </a:p>
          <a:p>
            <a:pPr marL="457200" lvl="1" indent="0">
              <a:buNone/>
            </a:pPr>
            <a:r>
              <a:rPr lang="en-US" sz="3200" dirty="0"/>
              <a:t>Reaching out via personal contact to donors</a:t>
            </a:r>
          </a:p>
          <a:p>
            <a:pPr marL="457200" lvl="1" indent="0">
              <a:buNone/>
            </a:pPr>
            <a:r>
              <a:rPr lang="en-US" sz="3200" dirty="0"/>
              <a:t> </a:t>
            </a:r>
          </a:p>
          <a:p>
            <a:pPr marL="457200" lvl="1" indent="0">
              <a:buNone/>
            </a:pPr>
            <a:r>
              <a:rPr lang="en-US" sz="3200" dirty="0"/>
              <a:t>Encouraging donors to include us in their wills </a:t>
            </a:r>
          </a:p>
          <a:p>
            <a:pPr marL="457200" lvl="1" indent="0">
              <a:buNone/>
            </a:pPr>
            <a:r>
              <a:rPr lang="en-US" sz="3200" dirty="0"/>
              <a:t> </a:t>
            </a:r>
          </a:p>
          <a:p>
            <a:pPr marL="457200" lvl="1" indent="0">
              <a:buNone/>
            </a:pPr>
            <a:r>
              <a:rPr lang="en-US" sz="3200" dirty="0"/>
              <a:t>Donors/volunteers hope their surrendered/transitioned cats will be welcome at Feline Rescue.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4965-18B9-422A-A90D-81E7BCC3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2020 and Beyond Fundraising Challenges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6EC34-4251-49A1-9D7E-DB5D3FC1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931"/>
            <a:ext cx="10515600" cy="4814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Our largest current and potential donor(s) review our financial statements very </a:t>
            </a:r>
            <a:r>
              <a:rPr lang="en-US" sz="3500" dirty="0" smtClean="0"/>
              <a:t>closely</a:t>
            </a:r>
          </a:p>
          <a:p>
            <a:pPr marL="0" indent="0">
              <a:buNone/>
            </a:pPr>
            <a:r>
              <a:rPr lang="en-US" sz="3500" dirty="0"/>
              <a:t> </a:t>
            </a:r>
          </a:p>
          <a:p>
            <a:pPr marL="0" indent="0">
              <a:buNone/>
            </a:pPr>
            <a:r>
              <a:rPr lang="en-US" sz="3500" dirty="0"/>
              <a:t>Deliver what we promised past donors and confirm gifts/ relationships with donors</a:t>
            </a:r>
          </a:p>
          <a:p>
            <a:pPr marL="914400" lvl="2" indent="0">
              <a:buNone/>
            </a:pPr>
            <a:r>
              <a:rPr lang="en-US" sz="3500" dirty="0"/>
              <a:t> </a:t>
            </a:r>
          </a:p>
          <a:p>
            <a:pPr marL="0" indent="0">
              <a:buNone/>
            </a:pPr>
            <a:r>
              <a:rPr lang="en-US" sz="3500" dirty="0"/>
              <a:t>Events like Alley Cat Bash need a $20,000 plus sponsor.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158-3E22-46FB-80A1-96A3F01E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29154"/>
          </a:xfrm>
        </p:spPr>
        <p:txBody>
          <a:bodyPr>
            <a:normAutofit/>
          </a:bodyPr>
          <a:lstStyle/>
          <a:p>
            <a:r>
              <a:rPr lang="en-US" b="1" dirty="0"/>
              <a:t>2020 Review and Preview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5B9A-5789-4685-8813-66C3468F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91"/>
            <a:ext cx="9294845" cy="45667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/>
              <a:t> </a:t>
            </a:r>
            <a:endParaRPr lang="en-US" sz="2800" dirty="0"/>
          </a:p>
          <a:p>
            <a:pPr marL="858838" indent="0" defTabSz="642938">
              <a:buNone/>
            </a:pPr>
            <a:r>
              <a:rPr lang="en-US" sz="3200" dirty="0"/>
              <a:t>“In the past, we suspended operations in the shelter due to a </a:t>
            </a:r>
            <a:r>
              <a:rPr lang="en-US" sz="3200" b="1" i="1" dirty="0"/>
              <a:t>cat </a:t>
            </a:r>
            <a:r>
              <a:rPr lang="en-US" sz="3200" dirty="0"/>
              <a:t>disease  …..now we have a </a:t>
            </a:r>
            <a:r>
              <a:rPr lang="en-US" sz="3200" b="1" i="1" dirty="0"/>
              <a:t>human</a:t>
            </a:r>
            <a:r>
              <a:rPr lang="en-US" sz="3200" dirty="0"/>
              <a:t> disease.”</a:t>
            </a:r>
          </a:p>
          <a:p>
            <a:endParaRPr lang="en-US" sz="3200" dirty="0"/>
          </a:p>
          <a:p>
            <a:pPr marL="914400" indent="0">
              <a:buNone/>
              <a:tabLst>
                <a:tab pos="914400" algn="l"/>
              </a:tabLst>
            </a:pPr>
            <a:r>
              <a:rPr lang="en-US" sz="3200" dirty="0"/>
              <a:t>“One day we will be back to a place where we can worry about cat overpopulation again.   Right now it’s all hands on deck to keep people alive.”</a:t>
            </a:r>
          </a:p>
          <a:p>
            <a:pPr marL="914400" indent="0">
              <a:buNone/>
              <a:tabLst>
                <a:tab pos="914400" algn="l"/>
              </a:tabLst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AB41-E010-4F5E-A72E-6F3E8B81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Operations with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D050A-8EA9-4221-BECA-EDB10128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Upheaval</a:t>
            </a:r>
          </a:p>
          <a:p>
            <a:r>
              <a:rPr lang="en-US" dirty="0"/>
              <a:t>Shelter Operations scaled back and then closed</a:t>
            </a:r>
          </a:p>
          <a:p>
            <a:r>
              <a:rPr lang="en-US" dirty="0"/>
              <a:t>All Shelter cats adopted or moved to Foster</a:t>
            </a:r>
          </a:p>
          <a:p>
            <a:r>
              <a:rPr lang="en-US" dirty="0"/>
              <a:t>Adoptions temporarily halted due to social distancing</a:t>
            </a:r>
          </a:p>
          <a:p>
            <a:r>
              <a:rPr lang="en-US" dirty="0" smtClean="0"/>
              <a:t>Emergency Intake </a:t>
            </a:r>
            <a:r>
              <a:rPr lang="en-US" dirty="0"/>
              <a:t>continues </a:t>
            </a:r>
          </a:p>
          <a:p>
            <a:r>
              <a:rPr lang="en-US" dirty="0"/>
              <a:t>Non-essential veterinary procedures halted</a:t>
            </a:r>
          </a:p>
          <a:p>
            <a:r>
              <a:rPr lang="en-US" dirty="0"/>
              <a:t>Stock Market decline eliminates most 2019 gains</a:t>
            </a:r>
          </a:p>
          <a:p>
            <a:r>
              <a:rPr lang="en-US" dirty="0"/>
              <a:t>Fundraising events cancelled or re-imagined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D226-E2DE-4164-85BF-A4F0E6BC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Operations with COVID-19 </a:t>
            </a:r>
            <a:r>
              <a:rPr lang="en-US" sz="3200" b="1" dirty="0"/>
              <a:t>(cont’d)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CA4B-6505-421B-B0CC-CC14E0C0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Fundraising events cancelled or re-imagined</a:t>
            </a:r>
          </a:p>
          <a:p>
            <a:r>
              <a:rPr lang="en-US" dirty="0" smtClean="0"/>
              <a:t>Finalizing </a:t>
            </a:r>
            <a:r>
              <a:rPr lang="en-US" dirty="0"/>
              <a:t>temporary adoption procedures</a:t>
            </a:r>
          </a:p>
          <a:p>
            <a:r>
              <a:rPr lang="en-US" dirty="0"/>
              <a:t>Revising methods of delivering medical care</a:t>
            </a:r>
          </a:p>
          <a:p>
            <a:r>
              <a:rPr lang="en-US" dirty="0"/>
              <a:t>Shelter maintenance accelerated</a:t>
            </a:r>
          </a:p>
          <a:p>
            <a:r>
              <a:rPr lang="en-US" dirty="0"/>
              <a:t>Overwhelming number of Foster Caregiver applications</a:t>
            </a:r>
          </a:p>
          <a:p>
            <a:r>
              <a:rPr lang="en-US" dirty="0"/>
              <a:t>Strategizing fundraising opportunities with anticipated decrease in donations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158-3E22-46FB-80A1-96A3F01E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796"/>
            <a:ext cx="10515600" cy="929154"/>
          </a:xfrm>
        </p:spPr>
        <p:txBody>
          <a:bodyPr>
            <a:normAutofit/>
          </a:bodyPr>
          <a:lstStyle/>
          <a:p>
            <a:r>
              <a:rPr lang="en-US" b="1" dirty="0"/>
              <a:t>Operations with COVID-19 </a:t>
            </a:r>
            <a:r>
              <a:rPr lang="en-US" sz="3200" b="1" dirty="0"/>
              <a:t>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5B9A-5789-4685-8813-66C3468F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91"/>
            <a:ext cx="10515600" cy="4566772"/>
          </a:xfrm>
        </p:spPr>
        <p:txBody>
          <a:bodyPr>
            <a:normAutofit/>
          </a:bodyPr>
          <a:lstStyle/>
          <a:p>
            <a:r>
              <a:rPr lang="en-US" sz="3600" dirty="0"/>
              <a:t>Working on COVID 19 Preparedness Plan (Voluntary) released by </a:t>
            </a:r>
            <a:r>
              <a:rPr lang="en-US" sz="3600" dirty="0" err="1" smtClean="0"/>
              <a:t>Mn</a:t>
            </a:r>
            <a:r>
              <a:rPr lang="en-US" sz="3600" dirty="0" smtClean="0"/>
              <a:t> </a:t>
            </a:r>
            <a:r>
              <a:rPr lang="en-US" sz="3600" dirty="0"/>
              <a:t>Department of Labor on April </a:t>
            </a:r>
            <a:r>
              <a:rPr lang="en-US" sz="3600" dirty="0" smtClean="0"/>
              <a:t>24</a:t>
            </a:r>
          </a:p>
          <a:p>
            <a:pPr marL="0" indent="0">
              <a:buNone/>
            </a:pPr>
            <a:endParaRPr lang="en-US" sz="3600" dirty="0"/>
          </a:p>
          <a:p>
            <a:pPr lvl="2"/>
            <a:r>
              <a:rPr lang="en-US" sz="3200" dirty="0"/>
              <a:t>Make sure sick workers stay home</a:t>
            </a:r>
          </a:p>
          <a:p>
            <a:pPr lvl="2"/>
            <a:r>
              <a:rPr lang="en-US" sz="3200" dirty="0"/>
              <a:t>Increase social distancing:  Workers should be at least six feet away from each other</a:t>
            </a:r>
          </a:p>
          <a:p>
            <a:pPr lvl="2"/>
            <a:r>
              <a:rPr lang="en-US" sz="3200" dirty="0"/>
              <a:t>Worker Hygiene and Source Control </a:t>
            </a:r>
          </a:p>
          <a:p>
            <a:pPr lvl="2"/>
            <a:r>
              <a:rPr lang="en-US" sz="3200" dirty="0"/>
              <a:t>Cleaning and Disinfection Protocols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158-3E22-46FB-80A1-96A3F01E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29154"/>
          </a:xfrm>
        </p:spPr>
        <p:txBody>
          <a:bodyPr>
            <a:normAutofit/>
          </a:bodyPr>
          <a:lstStyle/>
          <a:p>
            <a:r>
              <a:rPr lang="en-US" b="1" dirty="0"/>
              <a:t>2020 Review and Preview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5B9A-5789-4685-8813-66C3468F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91"/>
            <a:ext cx="10515600" cy="456677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b="1" dirty="0"/>
              <a:t> </a:t>
            </a:r>
            <a:endParaRPr lang="en-US" sz="2800" dirty="0"/>
          </a:p>
          <a:p>
            <a:r>
              <a:rPr lang="en-US" dirty="0"/>
              <a:t>H</a:t>
            </a:r>
            <a:r>
              <a:rPr lang="en-US" dirty="0" smtClean="0"/>
              <a:t>ave had a $</a:t>
            </a:r>
            <a:r>
              <a:rPr lang="en-US" dirty="0"/>
              <a:t>200,000 to </a:t>
            </a:r>
            <a:r>
              <a:rPr lang="en-US" dirty="0" smtClean="0"/>
              <a:t>$250,000 </a:t>
            </a:r>
            <a:r>
              <a:rPr lang="en-US" dirty="0"/>
              <a:t>difference between </a:t>
            </a:r>
            <a:r>
              <a:rPr lang="en-US" dirty="0" smtClean="0"/>
              <a:t>recurring* revenue and expenses since 2018.  *Does not include one time gifts, planned gifts or advancement of planned gifts.</a:t>
            </a:r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eceived </a:t>
            </a:r>
            <a:r>
              <a:rPr lang="en-US" dirty="0"/>
              <a:t>an one time gift of $50,000 with a commitment for $85,000 more in July</a:t>
            </a:r>
          </a:p>
          <a:p>
            <a:endParaRPr lang="en-US" sz="1400" dirty="0"/>
          </a:p>
          <a:p>
            <a:r>
              <a:rPr lang="en-US" dirty="0"/>
              <a:t>A</a:t>
            </a:r>
            <a:r>
              <a:rPr lang="en-US" dirty="0" smtClean="0"/>
              <a:t>pplied </a:t>
            </a:r>
            <a:r>
              <a:rPr lang="en-US" dirty="0"/>
              <a:t>for and received Payroll Protection Program (PPP) Funds</a:t>
            </a:r>
          </a:p>
          <a:p>
            <a:endParaRPr lang="en-US" sz="1000" dirty="0"/>
          </a:p>
          <a:p>
            <a:r>
              <a:rPr lang="en-US" dirty="0"/>
              <a:t>We are very mindful of the challenges everyone is </a:t>
            </a:r>
            <a:r>
              <a:rPr lang="en-US" dirty="0" smtClean="0"/>
              <a:t>facing.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Our current spring mail campaign has positive results. 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158-3E22-46FB-80A1-96A3F01E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29154"/>
          </a:xfrm>
        </p:spPr>
        <p:txBody>
          <a:bodyPr>
            <a:normAutofit/>
          </a:bodyPr>
          <a:lstStyle/>
          <a:p>
            <a:r>
              <a:rPr lang="en-US" b="1" dirty="0"/>
              <a:t>Conclusion of  Annual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5B9A-5789-4685-8813-66C3468F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91"/>
            <a:ext cx="10515600" cy="45667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US" sz="3200" dirty="0"/>
              <a:t>Questions and Answers with Executive Director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Submit Questions using “Chat” function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Include your phone number for </a:t>
            </a:r>
            <a:r>
              <a:rPr lang="en-US" sz="3200" dirty="0" smtClean="0"/>
              <a:t>potential follow-up </a:t>
            </a:r>
            <a:r>
              <a:rPr lang="en-US" sz="3200" dirty="0"/>
              <a:t>call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FE91B-E7E3-4FE6-BCEB-88632245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8CCE9-F107-483C-913F-E1A44AEB7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158-3E22-46FB-80A1-96A3F01E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29154"/>
          </a:xfrm>
        </p:spPr>
        <p:txBody>
          <a:bodyPr/>
          <a:lstStyle/>
          <a:p>
            <a:r>
              <a:rPr lang="en-US" b="1" dirty="0"/>
              <a:t>2020 and Beyond 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5B9A-5789-4685-8813-66C3468F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91"/>
            <a:ext cx="10515600" cy="45667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/>
              <a:t> 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Develop donor recognition programs that are permanently visible on buildings or internet  </a:t>
            </a:r>
          </a:p>
          <a:p>
            <a:pPr marL="457200" lvl="1" indent="0">
              <a:buNone/>
            </a:pPr>
            <a:r>
              <a:rPr lang="en-US" sz="2800" dirty="0"/>
              <a:t> </a:t>
            </a:r>
          </a:p>
          <a:p>
            <a:pPr lvl="2"/>
            <a:r>
              <a:rPr lang="en-US" sz="2800" dirty="0"/>
              <a:t>We have no named buildings, rooms, giving clubs, listing in annual reports.</a:t>
            </a:r>
          </a:p>
          <a:p>
            <a:pPr marL="457200" lvl="1" indent="0">
              <a:buNone/>
            </a:pPr>
            <a:r>
              <a:rPr lang="en-US" sz="3200" dirty="0"/>
              <a:t> </a:t>
            </a:r>
          </a:p>
          <a:p>
            <a:pPr lvl="2"/>
            <a:r>
              <a:rPr lang="en-US" sz="2800" dirty="0"/>
              <a:t>Our walls are dedicated to newspaper articles, pictures of cats, listing of founders and memorializing until recently the cats that died in our care.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2CC1-3726-4D7C-BE44-F228CAC1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EDDC-A1C3-415D-9F37-24AA0AFA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Introductions</a:t>
            </a:r>
          </a:p>
          <a:p>
            <a:pPr marL="0" indent="0">
              <a:buNone/>
            </a:pPr>
            <a:r>
              <a:rPr lang="en-US" b="1" dirty="0"/>
              <a:t>Thank You					Elaine Grittner, President</a:t>
            </a:r>
          </a:p>
          <a:p>
            <a:pPr marL="0" indent="0">
              <a:buNone/>
            </a:pPr>
            <a:r>
              <a:rPr lang="en-US" b="1" dirty="0"/>
              <a:t>President’s Report on 2019	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Financial Information for 2019		Lisa Goddard, Treasurer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Development and Fundraising		Rob Nordin, Committee Chair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2020 Preview				Elaine Grittner, President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8ADE-41F7-43B9-8608-2F9CA789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Meet our Board Members</a:t>
            </a:r>
            <a:r>
              <a:rPr lang="en-US" b="1" dirty="0"/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60D93-7D21-4FD0-9CB5-7A171520B9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Adam Bahr*</a:t>
            </a:r>
          </a:p>
          <a:p>
            <a:r>
              <a:rPr lang="en-US" sz="3600" dirty="0"/>
              <a:t>Brad Downey</a:t>
            </a:r>
          </a:p>
          <a:p>
            <a:r>
              <a:rPr lang="en-US" sz="3600" dirty="0"/>
              <a:t>Becky </a:t>
            </a:r>
            <a:r>
              <a:rPr lang="en-US" sz="3600" dirty="0" err="1"/>
              <a:t>Gartenhofner</a:t>
            </a:r>
            <a:endParaRPr lang="en-US" sz="3600" dirty="0"/>
          </a:p>
          <a:p>
            <a:r>
              <a:rPr lang="en-US" sz="3600" dirty="0"/>
              <a:t>Lisa Goddard*</a:t>
            </a:r>
          </a:p>
          <a:p>
            <a:r>
              <a:rPr lang="en-US" sz="3600" dirty="0"/>
              <a:t>Elaine Grittner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2400" dirty="0"/>
              <a:t>Denotes New Member in 2019/2020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3C7F34-0E11-4884-93A8-5A748CA470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Michelle Grosz*</a:t>
            </a:r>
          </a:p>
          <a:p>
            <a:r>
              <a:rPr lang="en-US" sz="3600" dirty="0"/>
              <a:t>Michelle Guion</a:t>
            </a:r>
          </a:p>
          <a:p>
            <a:r>
              <a:rPr lang="en-US" sz="3600" dirty="0"/>
              <a:t>Rob Nordin*</a:t>
            </a:r>
          </a:p>
          <a:p>
            <a:r>
              <a:rPr lang="en-US" sz="3600" dirty="0"/>
              <a:t>Sharon St. Mary*</a:t>
            </a:r>
          </a:p>
          <a:p>
            <a:r>
              <a:rPr lang="en-US" sz="3600" dirty="0"/>
              <a:t>Chuck Selcer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4588-C8A4-4E0F-9065-74815549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2019 Significant Events -  Leadership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64E65-2492-44D1-9CF1-F3B836820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7"/>
            <a:ext cx="10515600" cy="504376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3500" dirty="0"/>
          </a:p>
          <a:p>
            <a:r>
              <a:rPr lang="en-US" sz="5800" dirty="0"/>
              <a:t>Board of Directors </a:t>
            </a:r>
          </a:p>
          <a:p>
            <a:pPr marL="457200" lvl="1" indent="0">
              <a:buNone/>
            </a:pPr>
            <a:r>
              <a:rPr lang="en-US" sz="5800" dirty="0"/>
              <a:t>Grows from 7 to 10 members with 5 new members in 2019 </a:t>
            </a:r>
          </a:p>
          <a:p>
            <a:pPr marL="457200" lvl="1" indent="0">
              <a:buNone/>
            </a:pPr>
            <a:r>
              <a:rPr lang="en-US" sz="5800" dirty="0"/>
              <a:t>Alden Drew (Chair 2011 to 2018) retires</a:t>
            </a:r>
          </a:p>
          <a:p>
            <a:pPr marL="0" indent="0">
              <a:buNone/>
            </a:pPr>
            <a:endParaRPr lang="en-US" sz="5800" dirty="0"/>
          </a:p>
          <a:p>
            <a:r>
              <a:rPr lang="en-US" sz="5800" dirty="0"/>
              <a:t>Executive Director</a:t>
            </a:r>
          </a:p>
          <a:p>
            <a:pPr marL="457200" lvl="1" indent="0">
              <a:buNone/>
            </a:pPr>
            <a:r>
              <a:rPr lang="en-US" sz="5800" dirty="0"/>
              <a:t>First Executive Director (ED) leaves (4/16 to 5/19) </a:t>
            </a:r>
          </a:p>
          <a:p>
            <a:pPr marL="457200" lvl="1" indent="0">
              <a:buNone/>
            </a:pPr>
            <a:r>
              <a:rPr lang="en-US" sz="5800" dirty="0"/>
              <a:t>Interim ED May to October</a:t>
            </a:r>
          </a:p>
          <a:p>
            <a:pPr marL="457200" lvl="1" indent="0">
              <a:buNone/>
            </a:pPr>
            <a:r>
              <a:rPr lang="en-US" sz="5800" dirty="0"/>
              <a:t>Second  Executive Director starts in October</a:t>
            </a:r>
          </a:p>
          <a:p>
            <a:pPr marL="0" indent="0">
              <a:buNone/>
            </a:pPr>
            <a:r>
              <a:rPr lang="en-US" sz="5800" dirty="0"/>
              <a:t> </a:t>
            </a:r>
          </a:p>
          <a:p>
            <a:r>
              <a:rPr lang="en-US" sz="5800" dirty="0"/>
              <a:t>Retirement or transition of volunteers in leadership positions</a:t>
            </a:r>
          </a:p>
          <a:p>
            <a:pPr marL="0" indent="0">
              <a:buNone/>
            </a:pPr>
            <a:endParaRPr lang="en-US" sz="35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0098-A05E-451C-B665-AC970A2F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439"/>
            <a:ext cx="10515600" cy="1061010"/>
          </a:xfrm>
        </p:spPr>
        <p:txBody>
          <a:bodyPr/>
          <a:lstStyle/>
          <a:p>
            <a:r>
              <a:rPr lang="en-US" b="1" dirty="0"/>
              <a:t>2019 Significant Events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A790-7EBB-464A-8E0E-365D55959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71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American Society for Prevention of Cruelty to Animals (ASPCA) grant of $100,000 matched by $50,000 to purchase 58 cat kennels</a:t>
            </a:r>
          </a:p>
          <a:p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$250,000 loss for the year projected in September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Stock market rebounds in 2019 after decrease in December 2018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Vacated staff positions are not replaced - Veterinary Coordinator, Operations Manager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FF9-F026-4DC8-B818-804828933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133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Financial Results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87040-8A22-4A06-B06D-094D602FF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3600" dirty="0"/>
              <a:t>2018 </a:t>
            </a:r>
            <a:r>
              <a:rPr lang="en-US" dirty="0"/>
              <a:t>     </a:t>
            </a:r>
            <a:r>
              <a:rPr lang="en-US" sz="3600" dirty="0"/>
              <a:t>Loss of $220,000 in operations </a:t>
            </a:r>
          </a:p>
          <a:p>
            <a:pPr marL="1371600" lvl="3" indent="0">
              <a:buNone/>
            </a:pPr>
            <a:r>
              <a:rPr lang="en-US" sz="3600" u="sng" dirty="0"/>
              <a:t>Loss of $117,000 in investments </a:t>
            </a:r>
            <a:endParaRPr lang="en-US" sz="3600" dirty="0"/>
          </a:p>
          <a:p>
            <a:pPr marL="1371600" lvl="3" indent="0">
              <a:buNone/>
            </a:pPr>
            <a:r>
              <a:rPr lang="en-US" sz="3600" dirty="0"/>
              <a:t>Loss of $436,000 on revenues of $537,000 </a:t>
            </a:r>
          </a:p>
          <a:p>
            <a:pPr marL="1371600" lvl="3" indent="0">
              <a:buNone/>
            </a:pPr>
            <a:r>
              <a:rPr lang="en-US" sz="3600" dirty="0"/>
              <a:t>                                    expenses of $973,000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2019   </a:t>
            </a:r>
            <a:r>
              <a:rPr lang="en-US" dirty="0"/>
              <a:t>   </a:t>
            </a:r>
            <a:r>
              <a:rPr lang="en-US" sz="3600" dirty="0"/>
              <a:t>Loss of  $125,000 in operations  </a:t>
            </a:r>
          </a:p>
          <a:p>
            <a:pPr marL="1371600" lvl="3" indent="0">
              <a:buNone/>
            </a:pPr>
            <a:r>
              <a:rPr lang="en-US" sz="3600" u="sng" dirty="0"/>
              <a:t>Gain of $173,000 in investments </a:t>
            </a:r>
            <a:endParaRPr lang="en-US" sz="3600" dirty="0"/>
          </a:p>
          <a:p>
            <a:pPr marL="1371600" lvl="3" indent="0">
              <a:buNone/>
            </a:pPr>
            <a:r>
              <a:rPr lang="en-US" sz="3600" dirty="0"/>
              <a:t>Gain of $  48,000 on revenues of $958,000 </a:t>
            </a:r>
          </a:p>
          <a:p>
            <a:pPr marL="1371600" lvl="3" indent="0">
              <a:buNone/>
            </a:pPr>
            <a:r>
              <a:rPr lang="en-US" sz="3600" dirty="0"/>
              <a:t>                                     expenses of $910,000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91"/>
            <a:ext cx="10515600" cy="1250301"/>
          </a:xfrm>
        </p:spPr>
        <p:txBody>
          <a:bodyPr/>
          <a:lstStyle/>
          <a:p>
            <a:r>
              <a:rPr lang="en-US" b="1" dirty="0"/>
              <a:t>Monitoring of Finances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592"/>
            <a:ext cx="11353800" cy="52053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/>
              <a:t>As of 12/31/19 </a:t>
            </a:r>
            <a:r>
              <a:rPr lang="en-US" sz="3200" dirty="0" smtClean="0"/>
              <a:t>                Investment Assets             $</a:t>
            </a:r>
            <a:r>
              <a:rPr lang="en-US" sz="3200" dirty="0"/>
              <a:t>1,272,000 </a:t>
            </a:r>
          </a:p>
          <a:p>
            <a:pPr marL="0" indent="0">
              <a:buNone/>
            </a:pPr>
            <a:r>
              <a:rPr lang="en-US" sz="3200" dirty="0"/>
              <a:t>                                            </a:t>
            </a:r>
            <a:r>
              <a:rPr lang="en-US" sz="3200" dirty="0" smtClean="0"/>
              <a:t>Property </a:t>
            </a:r>
            <a:r>
              <a:rPr lang="en-US" sz="3200" dirty="0"/>
              <a:t>and Equipment  $1,076,000 </a:t>
            </a:r>
          </a:p>
          <a:p>
            <a:pPr marL="0" indent="0">
              <a:buNone/>
            </a:pPr>
            <a:r>
              <a:rPr lang="en-US" sz="3200" u="sng" dirty="0"/>
              <a:t>                                            Net Short term                    </a:t>
            </a:r>
            <a:r>
              <a:rPr lang="en-US" sz="3200" u="sng" dirty="0" smtClean="0"/>
              <a:t>  </a:t>
            </a:r>
            <a:r>
              <a:rPr lang="en-US" sz="3200" u="sng" dirty="0"/>
              <a:t>$150,000   </a:t>
            </a:r>
          </a:p>
          <a:p>
            <a:pPr marL="0" indent="0">
              <a:buNone/>
            </a:pPr>
            <a:r>
              <a:rPr lang="en-US" sz="3200" dirty="0"/>
              <a:t>                                            Total                                  </a:t>
            </a:r>
            <a:r>
              <a:rPr lang="en-US" sz="3200" dirty="0" smtClean="0"/>
              <a:t>   </a:t>
            </a:r>
            <a:r>
              <a:rPr lang="en-US" sz="3200" dirty="0"/>
              <a:t>$2,348,000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Finance Committee   2 Meetings in 2019 </a:t>
            </a:r>
          </a:p>
          <a:p>
            <a:pPr marL="0" indent="0">
              <a:buNone/>
            </a:pPr>
            <a:r>
              <a:rPr lang="en-US" sz="3200" dirty="0"/>
              <a:t>                                      </a:t>
            </a:r>
            <a:r>
              <a:rPr lang="en-US" sz="3200" dirty="0" smtClean="0"/>
              <a:t>3 </a:t>
            </a:r>
            <a:r>
              <a:rPr lang="en-US" sz="3200" dirty="0"/>
              <a:t>Meetings already in 2020</a:t>
            </a:r>
          </a:p>
          <a:p>
            <a:pPr marL="0" indent="0">
              <a:buNone/>
            </a:pPr>
            <a:r>
              <a:rPr lang="en-US" sz="3200" dirty="0"/>
              <a:t>			     </a:t>
            </a:r>
          </a:p>
          <a:p>
            <a:pPr marL="0" indent="0">
              <a:buNone/>
            </a:pPr>
            <a:r>
              <a:rPr lang="en-US" sz="3200" dirty="0"/>
              <a:t>2019 Audit Finalized after May 21, 2020 Board Meeting</a:t>
            </a:r>
          </a:p>
          <a:p>
            <a:pPr marL="0" indent="0">
              <a:buNone/>
            </a:pPr>
            <a:r>
              <a:rPr lang="en-US" sz="3200" dirty="0"/>
              <a:t>	Will be posted on </a:t>
            </a:r>
            <a:r>
              <a:rPr lang="en-US" sz="3200" dirty="0" smtClean="0"/>
              <a:t>our </a:t>
            </a:r>
            <a:r>
              <a:rPr lang="en-US" sz="3200" dirty="0"/>
              <a:t>website and </a:t>
            </a:r>
            <a:r>
              <a:rPr lang="en-US" sz="3200" dirty="0" err="1"/>
              <a:t>Guidestar</a:t>
            </a:r>
            <a:endParaRPr lang="en-US" sz="3200" dirty="0"/>
          </a:p>
          <a:p>
            <a:endParaRPr lang="en-US" sz="1200" dirty="0"/>
          </a:p>
          <a:p>
            <a:r>
              <a:rPr lang="en-US" sz="3000" dirty="0"/>
              <a:t>COVID-19 Impacts in 2020: Market uncertainty and loss in revenues</a:t>
            </a:r>
          </a:p>
          <a:p>
            <a:pPr lvl="1"/>
            <a:r>
              <a:rPr lang="en-US" sz="2600" dirty="0"/>
              <a:t>Restricted investments below 2019 YE but rebounding – above 2018 YE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06A-FDC8-4185-8C99-D612295A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7882"/>
            <a:ext cx="10515600" cy="1152806"/>
          </a:xfrm>
        </p:spPr>
        <p:txBody>
          <a:bodyPr/>
          <a:lstStyle/>
          <a:p>
            <a:r>
              <a:rPr lang="en-US" b="1" dirty="0"/>
              <a:t>2019 Event Highlights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C6034-3502-4D81-938E-B01D1F396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8"/>
            <a:ext cx="10515600" cy="4646892"/>
          </a:xfrm>
        </p:spPr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r>
              <a:rPr lang="en-US" dirty="0"/>
              <a:t> </a:t>
            </a:r>
            <a:endParaRPr lang="en-US" sz="2800" dirty="0"/>
          </a:p>
          <a:p>
            <a:pPr marL="1028700" lvl="5" indent="-571500"/>
            <a:r>
              <a:rPr lang="en-US" sz="3700" dirty="0"/>
              <a:t>Cat Claw Clipping </a:t>
            </a:r>
            <a:r>
              <a:rPr lang="en-US" sz="3700" dirty="0" smtClean="0"/>
              <a:t>Clinics</a:t>
            </a:r>
          </a:p>
          <a:p>
            <a:pPr marL="1028700" lvl="5" indent="-571500"/>
            <a:endParaRPr lang="en-US" sz="3700" dirty="0"/>
          </a:p>
          <a:p>
            <a:pPr marL="1028700" lvl="4" indent="-571500"/>
            <a:r>
              <a:rPr lang="en-US" sz="3700" dirty="0"/>
              <a:t>Indeed We </a:t>
            </a:r>
            <a:r>
              <a:rPr lang="en-US" sz="3700" dirty="0" smtClean="0"/>
              <a:t>Can </a:t>
            </a:r>
            <a:endParaRPr lang="en-US" sz="3700" dirty="0"/>
          </a:p>
          <a:p>
            <a:pPr marL="457200" lvl="3" indent="0">
              <a:buNone/>
            </a:pPr>
            <a:endParaRPr lang="en-US" sz="3700" dirty="0"/>
          </a:p>
          <a:p>
            <a:pPr marL="1028700" lvl="3" indent="-571500"/>
            <a:r>
              <a:rPr lang="en-US" sz="3700" dirty="0"/>
              <a:t>Cat Video Festival at CHS Field</a:t>
            </a:r>
          </a:p>
          <a:p>
            <a:pPr marL="1028700" lvl="3" indent="-571500"/>
            <a:endParaRPr lang="en-US" sz="3700" dirty="0"/>
          </a:p>
          <a:p>
            <a:pPr marL="1028700" lvl="3" indent="-571500"/>
            <a:r>
              <a:rPr lang="en-US" sz="3700" dirty="0"/>
              <a:t>Cat Calendar Contest</a:t>
            </a:r>
          </a:p>
          <a:p>
            <a:pPr marL="457200" lvl="3" indent="0">
              <a:buNone/>
            </a:pPr>
            <a:endParaRPr lang="en-US" sz="3700" dirty="0"/>
          </a:p>
          <a:p>
            <a:pPr marL="1028700" lvl="3" indent="-571500"/>
            <a:r>
              <a:rPr lang="en-US" sz="3700" dirty="0"/>
              <a:t>Alley Cat Bash </a:t>
            </a:r>
          </a:p>
          <a:p>
            <a:pPr marL="457200" lvl="3" indent="0">
              <a:buNone/>
            </a:pPr>
            <a:endParaRPr lang="en-US" sz="3700" dirty="0"/>
          </a:p>
          <a:p>
            <a:pPr marL="1028700" lvl="3" indent="-571500"/>
            <a:r>
              <a:rPr lang="en-US" sz="3700" dirty="0"/>
              <a:t>Give to the Max </a:t>
            </a:r>
            <a:endParaRPr lang="en-US" sz="3700" dirty="0" smtClean="0"/>
          </a:p>
          <a:p>
            <a:pPr marL="457200" lvl="3" indent="0">
              <a:buNone/>
            </a:pPr>
            <a:r>
              <a:rPr lang="en-US" sz="3700" dirty="0" smtClean="0"/>
              <a:t> </a:t>
            </a:r>
          </a:p>
          <a:p>
            <a:pPr marL="1028700" lvl="3" indent="-571500"/>
            <a:r>
              <a:rPr lang="en-US" sz="3700" dirty="0" smtClean="0"/>
              <a:t>Target Circle</a:t>
            </a:r>
          </a:p>
          <a:p>
            <a:pPr marL="1028700" lvl="3" indent="-571500"/>
            <a:endParaRPr lang="en-US" sz="3700" dirty="0"/>
          </a:p>
          <a:p>
            <a:pPr marL="1028700" lvl="3" indent="-571500"/>
            <a:endParaRPr lang="en-US" sz="3700" dirty="0"/>
          </a:p>
          <a:p>
            <a:pPr marL="914400" lvl="2" indent="0">
              <a:buNone/>
            </a:pPr>
            <a:endParaRPr lang="en-US" sz="3900" dirty="0"/>
          </a:p>
          <a:p>
            <a:pPr marL="914400" lvl="2" indent="0">
              <a:buNone/>
            </a:pPr>
            <a:endParaRPr lang="en-US" sz="3900" dirty="0"/>
          </a:p>
          <a:p>
            <a:pPr marL="914400" lvl="2" indent="0">
              <a:buNone/>
            </a:pPr>
            <a:endParaRPr lang="en-US" sz="3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06A-FDC8-4185-8C99-D612295A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7882"/>
            <a:ext cx="10515600" cy="1152806"/>
          </a:xfrm>
        </p:spPr>
        <p:txBody>
          <a:bodyPr/>
          <a:lstStyle/>
          <a:p>
            <a:r>
              <a:rPr lang="en-US" b="1" dirty="0"/>
              <a:t>2019 Development Highlights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C6034-3502-4D81-938E-B01D1F396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8"/>
            <a:ext cx="10515600" cy="4646892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dirty="0"/>
              <a:t> </a:t>
            </a:r>
            <a:endParaRPr lang="en-US" sz="2800" dirty="0"/>
          </a:p>
          <a:p>
            <a:pPr marL="914400" lvl="2" indent="0">
              <a:buNone/>
            </a:pPr>
            <a:r>
              <a:rPr lang="en-US" sz="3900" dirty="0"/>
              <a:t>Kittens &amp; Conversations – Meetings with Donors </a:t>
            </a:r>
          </a:p>
          <a:p>
            <a:pPr marL="914400" lvl="2" indent="0">
              <a:buNone/>
            </a:pPr>
            <a:endParaRPr lang="en-US" sz="3900" dirty="0"/>
          </a:p>
          <a:p>
            <a:pPr marL="914400" lvl="2" indent="0">
              <a:buNone/>
            </a:pPr>
            <a:r>
              <a:rPr lang="en-US" sz="3900" dirty="0"/>
              <a:t>$78,000 from Estates or </a:t>
            </a:r>
            <a:r>
              <a:rPr lang="en-US" sz="3900" dirty="0" smtClean="0"/>
              <a:t>One </a:t>
            </a:r>
            <a:r>
              <a:rPr lang="en-US" sz="3900" dirty="0"/>
              <a:t>time gifts</a:t>
            </a:r>
          </a:p>
          <a:p>
            <a:pPr marL="914400" lvl="2" indent="0">
              <a:buNone/>
            </a:pPr>
            <a:r>
              <a:rPr lang="en-US" sz="3900" dirty="0"/>
              <a:t> </a:t>
            </a:r>
          </a:p>
          <a:p>
            <a:pPr marL="914400" lvl="2" indent="0">
              <a:buNone/>
            </a:pPr>
            <a:r>
              <a:rPr lang="en-US" sz="3900" dirty="0"/>
              <a:t>$50,000 from Alden Drew </a:t>
            </a:r>
          </a:p>
          <a:p>
            <a:pPr marL="914400" lvl="2" indent="0">
              <a:buNone/>
            </a:pPr>
            <a:r>
              <a:rPr lang="en-US" sz="3900" dirty="0"/>
              <a:t>Advancing Gift from Estate Plans</a:t>
            </a:r>
          </a:p>
          <a:p>
            <a:pPr marL="914400" lvl="2" indent="0">
              <a:buNone/>
            </a:pPr>
            <a:r>
              <a:rPr lang="en-US" sz="3900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Meeting April 25 2020 www.felinerescue.org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85639DBA64B2408B6D9B7712449BAA" ma:contentTypeVersion="13" ma:contentTypeDescription="Create a new document." ma:contentTypeScope="" ma:versionID="64707292a2fc9fadf2a82547d5f8c0ca">
  <xsd:schema xmlns:xsd="http://www.w3.org/2001/XMLSchema" xmlns:xs="http://www.w3.org/2001/XMLSchema" xmlns:p="http://schemas.microsoft.com/office/2006/metadata/properties" xmlns:ns3="7577b4e4-5d46-4c08-af90-98244bbbbc7c" xmlns:ns4="5a0fd4f0-5a9a-4058-ac95-2e4285ab14b8" targetNamespace="http://schemas.microsoft.com/office/2006/metadata/properties" ma:root="true" ma:fieldsID="71bae175db25dba47141307ffb41be79" ns3:_="" ns4:_="">
    <xsd:import namespace="7577b4e4-5d46-4c08-af90-98244bbbbc7c"/>
    <xsd:import namespace="5a0fd4f0-5a9a-4058-ac95-2e4285ab14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7b4e4-5d46-4c08-af90-98244bbbbc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fd4f0-5a9a-4058-ac95-2e4285ab14b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69E030-FE34-46AE-8972-7AC9E55C61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C1E165-E5B9-41BD-9D77-96AB6108A7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77b4e4-5d46-4c08-af90-98244bbbbc7c"/>
    <ds:schemaRef ds:uri="5a0fd4f0-5a9a-4058-ac95-2e4285ab1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C1981A-1051-46EC-9852-C93291DE98F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5a0fd4f0-5a9a-4058-ac95-2e4285ab14b8"/>
    <ds:schemaRef ds:uri="7577b4e4-5d46-4c08-af90-98244bbbbc7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1001</Words>
  <Application>Microsoft Office PowerPoint</Application>
  <PresentationFormat>Widescreen</PresentationFormat>
  <Paragraphs>188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Feline Rescue Annual Meeting  April 25, 2020</vt:lpstr>
      <vt:lpstr>Agenda</vt:lpstr>
      <vt:lpstr>Meet our Board Members:</vt:lpstr>
      <vt:lpstr>2019 Significant Events -  Leadership</vt:lpstr>
      <vt:lpstr>2019 Significant Events</vt:lpstr>
      <vt:lpstr>Financial Results </vt:lpstr>
      <vt:lpstr>Monitoring of Finances</vt:lpstr>
      <vt:lpstr>2019 Event Highlights</vt:lpstr>
      <vt:lpstr>2019 Development Highlights</vt:lpstr>
      <vt:lpstr>2020 and Beyond Challenges</vt:lpstr>
      <vt:lpstr>2020 and Beyond Fundraising Challenges </vt:lpstr>
      <vt:lpstr>2020 Review and Preview</vt:lpstr>
      <vt:lpstr>Operations with COVID-19</vt:lpstr>
      <vt:lpstr>Operations with COVID-19 (cont’d)</vt:lpstr>
      <vt:lpstr>Operations with COVID-19 (cont’d)</vt:lpstr>
      <vt:lpstr>2020 Review and Preview</vt:lpstr>
      <vt:lpstr>Conclusion of  Annual Meeting</vt:lpstr>
      <vt:lpstr>PowerPoint Presentation</vt:lpstr>
      <vt:lpstr>2020 and Beyond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Feline Rescue Annual Meeting  March 21, 2020</dc:title>
  <dc:creator>Elaine Grittner</dc:creator>
  <cp:lastModifiedBy>Manz, Phil</cp:lastModifiedBy>
  <cp:revision>28</cp:revision>
  <dcterms:created xsi:type="dcterms:W3CDTF">2020-03-09T22:48:16Z</dcterms:created>
  <dcterms:modified xsi:type="dcterms:W3CDTF">2020-04-30T20:50:43Z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0x0101008B85639DBA64B2408B6D9B7712449BAA</vt:lpwstr>
  </property>
</Properties>
</file>