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4"/>
    <p:sldMasterId id="2147483660" r:id="rId5"/>
  </p:sldMasterIdLst>
  <p:notesMasterIdLst>
    <p:notesMasterId r:id="rId31"/>
  </p:notesMasterIdLst>
  <p:sldIdLst>
    <p:sldId id="256" r:id="rId6"/>
    <p:sldId id="268" r:id="rId7"/>
    <p:sldId id="257" r:id="rId8"/>
    <p:sldId id="272" r:id="rId9"/>
    <p:sldId id="284" r:id="rId10"/>
    <p:sldId id="297" r:id="rId11"/>
    <p:sldId id="291" r:id="rId12"/>
    <p:sldId id="292" r:id="rId13"/>
    <p:sldId id="290" r:id="rId14"/>
    <p:sldId id="287" r:id="rId15"/>
    <p:sldId id="276" r:id="rId16"/>
    <p:sldId id="308" r:id="rId17"/>
    <p:sldId id="309" r:id="rId18"/>
    <p:sldId id="295" r:id="rId19"/>
    <p:sldId id="304" r:id="rId20"/>
    <p:sldId id="277" r:id="rId21"/>
    <p:sldId id="296" r:id="rId22"/>
    <p:sldId id="264" r:id="rId23"/>
    <p:sldId id="300" r:id="rId24"/>
    <p:sldId id="301" r:id="rId25"/>
    <p:sldId id="305" r:id="rId26"/>
    <p:sldId id="306" r:id="rId27"/>
    <p:sldId id="307" r:id="rId28"/>
    <p:sldId id="281"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2cdf33de54a644afed3d26b5beac8090640f1093f225f47cc39f779be386ecfd::" providerId="AD"/>
      </p:ext>
    </p:extLst>
  </p:cmAuthor>
  <p:cmAuthor id="2" name="Robertson, Hillary" initials="RH" lastIdx="1" clrIdx="1">
    <p:extLst>
      <p:ext uri="{19B8F6BF-5375-455C-9EA6-DF929625EA0E}">
        <p15:presenceInfo xmlns:p15="http://schemas.microsoft.com/office/powerpoint/2012/main" userId="S::hillary.robertson@felinerescue.org::ebfbc42d-1e6c-48fd-845f-ec15b4385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48D"/>
    <a:srgbClr val="FFFF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456" dt="2021-05-11T21:30:38.972"/>
    <p1510:client id="{019EC79F-E0B2-C000-1517-92570C4B61A9}" v="1525" dt="2021-05-14T00:16:01.217"/>
    <p1510:client id="{060D38EB-AA3B-514B-1E69-65C28C8A665D}" v="147" dt="2021-05-13T19:09:10.316"/>
    <p1510:client id="{1B0EC69F-50F2-B000-D821-B7A9A9354FE9}" v="4079" dt="2021-05-09T04:02:12.542"/>
    <p1510:client id="{2F08C79F-90C4-B000-D821-B0E83344AC9C}" v="4" dt="2021-05-12T02:17:25.869"/>
    <p1510:client id="{3440F9DD-A581-7900-BD9F-1626BF29095F}" v="31" dt="2022-03-01T02:09:35.527"/>
    <p1510:client id="{48847146-9A75-4011-A7E9-0DCFFA1F9135}" v="4" dt="2021-05-13T00:33:12.899"/>
    <p1510:client id="{6600E9DB-FA0A-4E1C-AF96-76A17446BD4D}" v="1735" dt="2021-05-09T01:10:37.731"/>
    <p1510:client id="{7DABC69F-907D-B000-D821-BF72AD3C7B7F}" v="1485" dt="2021-05-11T00:26:04.701"/>
    <p1510:client id="{8767F327-A4BA-4895-A19C-1406F35FED51}" v="19" dt="2021-05-13T00:22:58.545"/>
    <p1510:client id="{C907CC86-F5D7-6175-95D6-BA73D2011A3A}" v="1243" dt="2021-05-13T00:23:08.208"/>
    <p1510:client id="{CD30DE1B-C8E1-458E-9C8C-43C7BBC64F1A}" v="30" dt="2021-05-08T23:17:50.714"/>
    <p1510:client id="{D44EC69F-E086-B000-D821-BF4DDFA4638E}" v="172" dt="2021-05-09T20:35:53.688"/>
    <p1510:client id="{DAE32996-0011-0F8B-64E8-01D1120F5138}" v="158" dt="2021-05-14T18:43:39.913"/>
    <p1510:client id="{F64BC69F-30C2-C000-1517-90CC99179B77}" v="737" dt="2021-05-09T20:06:29.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28" autoAdjust="0"/>
  </p:normalViewPr>
  <p:slideViewPr>
    <p:cSldViewPr snapToGrid="0">
      <p:cViewPr varScale="1">
        <p:scale>
          <a:sx n="67" d="100"/>
          <a:sy n="67"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B5E59-C3CD-497A-B249-9AD6DF73A97A}" type="doc">
      <dgm:prSet loTypeId="urn:microsoft.com/office/officeart/2005/8/layout/hChevron3" loCatId="process" qsTypeId="urn:microsoft.com/office/officeart/2005/8/quickstyle/simple1" qsCatId="simple" csTypeId="urn:microsoft.com/office/officeart/2005/8/colors/accent0_3" csCatId="mainScheme" phldr="1"/>
      <dgm:spPr/>
    </dgm:pt>
    <dgm:pt modelId="{4C03893C-40FA-4C5E-976D-11C3B9E8340A}">
      <dgm:prSet phldr="0"/>
      <dgm:spPr/>
      <dgm:t>
        <a:bodyPr/>
        <a:lstStyle/>
        <a:p>
          <a:pPr rtl="0"/>
          <a:r>
            <a:rPr lang="en-US" dirty="0"/>
            <a:t>1997</a:t>
          </a:r>
        </a:p>
      </dgm:t>
    </dgm:pt>
    <dgm:pt modelId="{DF0CDCE4-87A7-4658-9AF1-4FD776499AAF}" type="parTrans" cxnId="{8DC18F16-FEC2-4CA8-8E20-3230618DE59C}">
      <dgm:prSet/>
      <dgm:spPr/>
      <dgm:t>
        <a:bodyPr/>
        <a:lstStyle/>
        <a:p>
          <a:endParaRPr lang="en-US"/>
        </a:p>
      </dgm:t>
    </dgm:pt>
    <dgm:pt modelId="{D1635532-32C2-48BC-AF74-F302BC3D9C91}" type="sibTrans" cxnId="{8DC18F16-FEC2-4CA8-8E20-3230618DE59C}">
      <dgm:prSet/>
      <dgm:spPr/>
      <dgm:t>
        <a:bodyPr/>
        <a:lstStyle/>
        <a:p>
          <a:endParaRPr lang="en-US"/>
        </a:p>
      </dgm:t>
    </dgm:pt>
    <dgm:pt modelId="{BC3EC625-07EB-4E33-8FC6-9564A605E9BE}">
      <dgm:prSet phldr="0"/>
      <dgm:spPr/>
      <dgm:t>
        <a:bodyPr/>
        <a:lstStyle/>
        <a:p>
          <a:r>
            <a:rPr lang="en-US" dirty="0"/>
            <a:t>2008</a:t>
          </a:r>
        </a:p>
      </dgm:t>
    </dgm:pt>
    <dgm:pt modelId="{C0FF1687-2D1E-4C34-8C0C-D47FA1B6D54C}" type="parTrans" cxnId="{BD51CE85-AC45-48E3-8105-8C9267995CFC}">
      <dgm:prSet/>
      <dgm:spPr/>
      <dgm:t>
        <a:bodyPr/>
        <a:lstStyle/>
        <a:p>
          <a:endParaRPr lang="en-US"/>
        </a:p>
      </dgm:t>
    </dgm:pt>
    <dgm:pt modelId="{71E52A22-727B-418D-87FB-C0EDEB93AC72}" type="sibTrans" cxnId="{BD51CE85-AC45-48E3-8105-8C9267995CFC}">
      <dgm:prSet/>
      <dgm:spPr/>
      <dgm:t>
        <a:bodyPr/>
        <a:lstStyle/>
        <a:p>
          <a:endParaRPr lang="en-US"/>
        </a:p>
      </dgm:t>
    </dgm:pt>
    <dgm:pt modelId="{B3B1D3FE-80A0-45E2-A87F-0E2EDBDC8640}">
      <dgm:prSet phldr="0"/>
      <dgm:spPr/>
      <dgm:t>
        <a:bodyPr/>
        <a:lstStyle/>
        <a:p>
          <a:pPr rtl="0"/>
          <a:r>
            <a:rPr lang="en-US" dirty="0"/>
            <a:t>2015</a:t>
          </a:r>
        </a:p>
      </dgm:t>
    </dgm:pt>
    <dgm:pt modelId="{2BF7C5B1-E167-4EDF-8DFF-796268E6B63B}" type="parTrans" cxnId="{CD1D8AD4-EDB2-4110-9694-E039EDDD7EED}">
      <dgm:prSet/>
      <dgm:spPr/>
      <dgm:t>
        <a:bodyPr/>
        <a:lstStyle/>
        <a:p>
          <a:endParaRPr lang="en-US"/>
        </a:p>
      </dgm:t>
    </dgm:pt>
    <dgm:pt modelId="{20C3DF72-55C1-4E21-9B7E-24C639F30C84}" type="sibTrans" cxnId="{CD1D8AD4-EDB2-4110-9694-E039EDDD7EED}">
      <dgm:prSet/>
      <dgm:spPr/>
      <dgm:t>
        <a:bodyPr/>
        <a:lstStyle/>
        <a:p>
          <a:endParaRPr lang="en-US"/>
        </a:p>
      </dgm:t>
    </dgm:pt>
    <dgm:pt modelId="{C5D4587B-7BF3-4CCC-BD76-C0661F7BEAD7}">
      <dgm:prSet phldr="0"/>
      <dgm:spPr/>
      <dgm:t>
        <a:bodyPr/>
        <a:lstStyle/>
        <a:p>
          <a:r>
            <a:rPr lang="en-US" dirty="0"/>
            <a:t>2017</a:t>
          </a:r>
        </a:p>
      </dgm:t>
    </dgm:pt>
    <dgm:pt modelId="{75C8C035-3DCF-4F19-8DB4-9BF82AB198AA}" type="parTrans" cxnId="{4E193275-EF33-4D39-9BB0-9BC9F9FB10D7}">
      <dgm:prSet/>
      <dgm:spPr/>
      <dgm:t>
        <a:bodyPr/>
        <a:lstStyle/>
        <a:p>
          <a:endParaRPr lang="en-US"/>
        </a:p>
      </dgm:t>
    </dgm:pt>
    <dgm:pt modelId="{5B70171D-AF98-41EA-BB67-C04F0B1F9A9F}" type="sibTrans" cxnId="{4E193275-EF33-4D39-9BB0-9BC9F9FB10D7}">
      <dgm:prSet/>
      <dgm:spPr/>
      <dgm:t>
        <a:bodyPr/>
        <a:lstStyle/>
        <a:p>
          <a:endParaRPr lang="en-US"/>
        </a:p>
      </dgm:t>
    </dgm:pt>
    <dgm:pt modelId="{35FEE496-111F-4919-A29B-A5CB296BE8B3}">
      <dgm:prSet phldr="0"/>
      <dgm:spPr/>
      <dgm:t>
        <a:bodyPr/>
        <a:lstStyle/>
        <a:p>
          <a:r>
            <a:rPr lang="en-US" dirty="0"/>
            <a:t>2014</a:t>
          </a:r>
        </a:p>
      </dgm:t>
    </dgm:pt>
    <dgm:pt modelId="{C97E6C33-AF15-4599-8B44-AA1E04040E84}" type="parTrans" cxnId="{790C11C6-92A6-45FF-AD6E-EEFD26C92729}">
      <dgm:prSet/>
      <dgm:spPr/>
      <dgm:t>
        <a:bodyPr/>
        <a:lstStyle/>
        <a:p>
          <a:endParaRPr lang="en-US"/>
        </a:p>
      </dgm:t>
    </dgm:pt>
    <dgm:pt modelId="{F4588207-E1AB-4445-A1FE-532B4C8978EC}" type="sibTrans" cxnId="{790C11C6-92A6-45FF-AD6E-EEFD26C92729}">
      <dgm:prSet/>
      <dgm:spPr/>
      <dgm:t>
        <a:bodyPr/>
        <a:lstStyle/>
        <a:p>
          <a:endParaRPr lang="en-US"/>
        </a:p>
      </dgm:t>
    </dgm:pt>
    <dgm:pt modelId="{66255016-9049-4FF7-9BF4-E5A465560308}">
      <dgm:prSet phldr="0"/>
      <dgm:spPr/>
      <dgm:t>
        <a:bodyPr/>
        <a:lstStyle/>
        <a:p>
          <a:r>
            <a:rPr lang="en-US" dirty="0"/>
            <a:t>2020</a:t>
          </a:r>
        </a:p>
      </dgm:t>
    </dgm:pt>
    <dgm:pt modelId="{2859BC5E-432C-4B78-80A0-2389CC554765}" type="parTrans" cxnId="{F32E8E64-6CE0-4086-8AC3-10A2A2EF454A}">
      <dgm:prSet/>
      <dgm:spPr/>
      <dgm:t>
        <a:bodyPr/>
        <a:lstStyle/>
        <a:p>
          <a:endParaRPr lang="en-US"/>
        </a:p>
      </dgm:t>
    </dgm:pt>
    <dgm:pt modelId="{87E32AE6-24E9-4E4D-810B-62F2CF314B56}" type="sibTrans" cxnId="{F32E8E64-6CE0-4086-8AC3-10A2A2EF454A}">
      <dgm:prSet/>
      <dgm:spPr/>
      <dgm:t>
        <a:bodyPr/>
        <a:lstStyle/>
        <a:p>
          <a:endParaRPr lang="en-US"/>
        </a:p>
      </dgm:t>
    </dgm:pt>
    <dgm:pt modelId="{A1087998-AFFB-4B02-A13B-10E8389592AD}">
      <dgm:prSet phldr="0"/>
      <dgm:spPr/>
      <dgm:t>
        <a:bodyPr/>
        <a:lstStyle/>
        <a:p>
          <a:r>
            <a:rPr lang="en-US" dirty="0"/>
            <a:t>2021</a:t>
          </a:r>
        </a:p>
      </dgm:t>
    </dgm:pt>
    <dgm:pt modelId="{EF17DC08-8F17-4812-81F1-660AF086F522}" type="parTrans" cxnId="{EE26094C-BA5E-4E56-93B1-F2D9466CE170}">
      <dgm:prSet/>
      <dgm:spPr/>
      <dgm:t>
        <a:bodyPr/>
        <a:lstStyle/>
        <a:p>
          <a:endParaRPr lang="en-US"/>
        </a:p>
      </dgm:t>
    </dgm:pt>
    <dgm:pt modelId="{C92FBB94-9F1A-45DE-8486-0A5A863A24CC}" type="sibTrans" cxnId="{EE26094C-BA5E-4E56-93B1-F2D9466CE170}">
      <dgm:prSet/>
      <dgm:spPr/>
      <dgm:t>
        <a:bodyPr/>
        <a:lstStyle/>
        <a:p>
          <a:endParaRPr lang="en-US"/>
        </a:p>
      </dgm:t>
    </dgm:pt>
    <dgm:pt modelId="{E7166455-6230-413B-873C-4E1245955A6C}" type="pres">
      <dgm:prSet presAssocID="{ECDB5E59-C3CD-497A-B249-9AD6DF73A97A}" presName="Name0" presStyleCnt="0">
        <dgm:presLayoutVars>
          <dgm:dir/>
          <dgm:resizeHandles val="exact"/>
        </dgm:presLayoutVars>
      </dgm:prSet>
      <dgm:spPr/>
    </dgm:pt>
    <dgm:pt modelId="{D7E6E8CD-F149-486D-8EBA-1DAB189057D7}" type="pres">
      <dgm:prSet presAssocID="{4C03893C-40FA-4C5E-976D-11C3B9E8340A}" presName="parTxOnly" presStyleLbl="node1" presStyleIdx="0" presStyleCnt="7">
        <dgm:presLayoutVars>
          <dgm:bulletEnabled val="1"/>
        </dgm:presLayoutVars>
      </dgm:prSet>
      <dgm:spPr/>
    </dgm:pt>
    <dgm:pt modelId="{75FADC9F-48F1-47E8-BEA4-55471FB89619}" type="pres">
      <dgm:prSet presAssocID="{D1635532-32C2-48BC-AF74-F302BC3D9C91}" presName="parSpace" presStyleCnt="0"/>
      <dgm:spPr/>
    </dgm:pt>
    <dgm:pt modelId="{FEEBC6FE-DDE4-44DB-B6F5-DD391C18EEE6}" type="pres">
      <dgm:prSet presAssocID="{BC3EC625-07EB-4E33-8FC6-9564A605E9BE}" presName="parTxOnly" presStyleLbl="node1" presStyleIdx="1" presStyleCnt="7">
        <dgm:presLayoutVars>
          <dgm:bulletEnabled val="1"/>
        </dgm:presLayoutVars>
      </dgm:prSet>
      <dgm:spPr/>
    </dgm:pt>
    <dgm:pt modelId="{E18A6B46-F6D8-483C-82DB-8C5164F47AE6}" type="pres">
      <dgm:prSet presAssocID="{71E52A22-727B-418D-87FB-C0EDEB93AC72}" presName="parSpace" presStyleCnt="0"/>
      <dgm:spPr/>
    </dgm:pt>
    <dgm:pt modelId="{E661F43D-E467-48A4-A0D9-0415120AB4A8}" type="pres">
      <dgm:prSet presAssocID="{35FEE496-111F-4919-A29B-A5CB296BE8B3}" presName="parTxOnly" presStyleLbl="node1" presStyleIdx="2" presStyleCnt="7">
        <dgm:presLayoutVars>
          <dgm:bulletEnabled val="1"/>
        </dgm:presLayoutVars>
      </dgm:prSet>
      <dgm:spPr/>
    </dgm:pt>
    <dgm:pt modelId="{B0929B35-554E-443F-B96D-F66C0B4499FF}" type="pres">
      <dgm:prSet presAssocID="{F4588207-E1AB-4445-A1FE-532B4C8978EC}" presName="parSpace" presStyleCnt="0"/>
      <dgm:spPr/>
    </dgm:pt>
    <dgm:pt modelId="{D06669B4-B952-4FC1-9939-77ACF6202815}" type="pres">
      <dgm:prSet presAssocID="{B3B1D3FE-80A0-45E2-A87F-0E2EDBDC8640}" presName="parTxOnly" presStyleLbl="node1" presStyleIdx="3" presStyleCnt="7">
        <dgm:presLayoutVars>
          <dgm:bulletEnabled val="1"/>
        </dgm:presLayoutVars>
      </dgm:prSet>
      <dgm:spPr/>
    </dgm:pt>
    <dgm:pt modelId="{2E993119-6829-457D-A094-2D5A48300A98}" type="pres">
      <dgm:prSet presAssocID="{20C3DF72-55C1-4E21-9B7E-24C639F30C84}" presName="parSpace" presStyleCnt="0"/>
      <dgm:spPr/>
    </dgm:pt>
    <dgm:pt modelId="{26D739EB-8160-43E7-95C7-96E0DFE0EFC9}" type="pres">
      <dgm:prSet presAssocID="{C5D4587B-7BF3-4CCC-BD76-C0661F7BEAD7}" presName="parTxOnly" presStyleLbl="node1" presStyleIdx="4" presStyleCnt="7">
        <dgm:presLayoutVars>
          <dgm:bulletEnabled val="1"/>
        </dgm:presLayoutVars>
      </dgm:prSet>
      <dgm:spPr/>
    </dgm:pt>
    <dgm:pt modelId="{55E28E5E-13B4-44D4-8186-CE73493E956D}" type="pres">
      <dgm:prSet presAssocID="{5B70171D-AF98-41EA-BB67-C04F0B1F9A9F}" presName="parSpace" presStyleCnt="0"/>
      <dgm:spPr/>
    </dgm:pt>
    <dgm:pt modelId="{810A9637-A199-4076-9B71-F3F431294158}" type="pres">
      <dgm:prSet presAssocID="{66255016-9049-4FF7-9BF4-E5A465560308}" presName="parTxOnly" presStyleLbl="node1" presStyleIdx="5" presStyleCnt="7">
        <dgm:presLayoutVars>
          <dgm:bulletEnabled val="1"/>
        </dgm:presLayoutVars>
      </dgm:prSet>
      <dgm:spPr/>
    </dgm:pt>
    <dgm:pt modelId="{BE8A7E39-8EB2-49CC-BF93-823C690A1EFB}" type="pres">
      <dgm:prSet presAssocID="{87E32AE6-24E9-4E4D-810B-62F2CF314B56}" presName="parSpace" presStyleCnt="0"/>
      <dgm:spPr/>
    </dgm:pt>
    <dgm:pt modelId="{33CFDD5B-4042-487B-9C9A-C2C7DB487FF2}" type="pres">
      <dgm:prSet presAssocID="{A1087998-AFFB-4B02-A13B-10E8389592AD}" presName="parTxOnly" presStyleLbl="node1" presStyleIdx="6" presStyleCnt="7">
        <dgm:presLayoutVars>
          <dgm:bulletEnabled val="1"/>
        </dgm:presLayoutVars>
      </dgm:prSet>
      <dgm:spPr/>
    </dgm:pt>
  </dgm:ptLst>
  <dgm:cxnLst>
    <dgm:cxn modelId="{44216300-2289-41F5-A8E4-91FD3DDE0FAC}" type="presOf" srcId="{B3B1D3FE-80A0-45E2-A87F-0E2EDBDC8640}" destId="{D06669B4-B952-4FC1-9939-77ACF6202815}" srcOrd="0" destOrd="0" presId="urn:microsoft.com/office/officeart/2005/8/layout/hChevron3"/>
    <dgm:cxn modelId="{8DC18F16-FEC2-4CA8-8E20-3230618DE59C}" srcId="{ECDB5E59-C3CD-497A-B249-9AD6DF73A97A}" destId="{4C03893C-40FA-4C5E-976D-11C3B9E8340A}" srcOrd="0" destOrd="0" parTransId="{DF0CDCE4-87A7-4658-9AF1-4FD776499AAF}" sibTransId="{D1635532-32C2-48BC-AF74-F302BC3D9C91}"/>
    <dgm:cxn modelId="{F32E8E64-6CE0-4086-8AC3-10A2A2EF454A}" srcId="{ECDB5E59-C3CD-497A-B249-9AD6DF73A97A}" destId="{66255016-9049-4FF7-9BF4-E5A465560308}" srcOrd="5" destOrd="0" parTransId="{2859BC5E-432C-4B78-80A0-2389CC554765}" sibTransId="{87E32AE6-24E9-4E4D-810B-62F2CF314B56}"/>
    <dgm:cxn modelId="{EE26094C-BA5E-4E56-93B1-F2D9466CE170}" srcId="{ECDB5E59-C3CD-497A-B249-9AD6DF73A97A}" destId="{A1087998-AFFB-4B02-A13B-10E8389592AD}" srcOrd="6" destOrd="0" parTransId="{EF17DC08-8F17-4812-81F1-660AF086F522}" sibTransId="{C92FBB94-9F1A-45DE-8486-0A5A863A24CC}"/>
    <dgm:cxn modelId="{0926C353-B2AC-4BE1-B132-F645F8BEEFE0}" type="presOf" srcId="{66255016-9049-4FF7-9BF4-E5A465560308}" destId="{810A9637-A199-4076-9B71-F3F431294158}" srcOrd="0" destOrd="0" presId="urn:microsoft.com/office/officeart/2005/8/layout/hChevron3"/>
    <dgm:cxn modelId="{4E193275-EF33-4D39-9BB0-9BC9F9FB10D7}" srcId="{ECDB5E59-C3CD-497A-B249-9AD6DF73A97A}" destId="{C5D4587B-7BF3-4CCC-BD76-C0661F7BEAD7}" srcOrd="4" destOrd="0" parTransId="{75C8C035-3DCF-4F19-8DB4-9BF82AB198AA}" sibTransId="{5B70171D-AF98-41EA-BB67-C04F0B1F9A9F}"/>
    <dgm:cxn modelId="{A87EAC85-9939-445B-B424-C694954DDCC0}" type="presOf" srcId="{4C03893C-40FA-4C5E-976D-11C3B9E8340A}" destId="{D7E6E8CD-F149-486D-8EBA-1DAB189057D7}" srcOrd="0" destOrd="0" presId="urn:microsoft.com/office/officeart/2005/8/layout/hChevron3"/>
    <dgm:cxn modelId="{BD51CE85-AC45-48E3-8105-8C9267995CFC}" srcId="{ECDB5E59-C3CD-497A-B249-9AD6DF73A97A}" destId="{BC3EC625-07EB-4E33-8FC6-9564A605E9BE}" srcOrd="1" destOrd="0" parTransId="{C0FF1687-2D1E-4C34-8C0C-D47FA1B6D54C}" sibTransId="{71E52A22-727B-418D-87FB-C0EDEB93AC72}"/>
    <dgm:cxn modelId="{2EBD7089-2FCC-4E48-8BE2-A8AD81CC049B}" type="presOf" srcId="{A1087998-AFFB-4B02-A13B-10E8389592AD}" destId="{33CFDD5B-4042-487B-9C9A-C2C7DB487FF2}" srcOrd="0" destOrd="0" presId="urn:microsoft.com/office/officeart/2005/8/layout/hChevron3"/>
    <dgm:cxn modelId="{2AF627B1-FA0A-4250-8F49-CE63FB18683E}" type="presOf" srcId="{BC3EC625-07EB-4E33-8FC6-9564A605E9BE}" destId="{FEEBC6FE-DDE4-44DB-B6F5-DD391C18EEE6}" srcOrd="0" destOrd="0" presId="urn:microsoft.com/office/officeart/2005/8/layout/hChevron3"/>
    <dgm:cxn modelId="{790C11C6-92A6-45FF-AD6E-EEFD26C92729}" srcId="{ECDB5E59-C3CD-497A-B249-9AD6DF73A97A}" destId="{35FEE496-111F-4919-A29B-A5CB296BE8B3}" srcOrd="2" destOrd="0" parTransId="{C97E6C33-AF15-4599-8B44-AA1E04040E84}" sibTransId="{F4588207-E1AB-4445-A1FE-532B4C8978EC}"/>
    <dgm:cxn modelId="{A59255C6-0AFC-4E1F-894F-46AE54929742}" type="presOf" srcId="{35FEE496-111F-4919-A29B-A5CB296BE8B3}" destId="{E661F43D-E467-48A4-A0D9-0415120AB4A8}" srcOrd="0" destOrd="0" presId="urn:microsoft.com/office/officeart/2005/8/layout/hChevron3"/>
    <dgm:cxn modelId="{CD1D8AD4-EDB2-4110-9694-E039EDDD7EED}" srcId="{ECDB5E59-C3CD-497A-B249-9AD6DF73A97A}" destId="{B3B1D3FE-80A0-45E2-A87F-0E2EDBDC8640}" srcOrd="3" destOrd="0" parTransId="{2BF7C5B1-E167-4EDF-8DFF-796268E6B63B}" sibTransId="{20C3DF72-55C1-4E21-9B7E-24C639F30C84}"/>
    <dgm:cxn modelId="{62871DEE-52C2-466E-8ADE-B41009793C2C}" type="presOf" srcId="{C5D4587B-7BF3-4CCC-BD76-C0661F7BEAD7}" destId="{26D739EB-8160-43E7-95C7-96E0DFE0EFC9}" srcOrd="0" destOrd="0" presId="urn:microsoft.com/office/officeart/2005/8/layout/hChevron3"/>
    <dgm:cxn modelId="{DBA496F3-CB97-4EB7-BBAF-B664D6336AEA}" type="presOf" srcId="{ECDB5E59-C3CD-497A-B249-9AD6DF73A97A}" destId="{E7166455-6230-413B-873C-4E1245955A6C}" srcOrd="0" destOrd="0" presId="urn:microsoft.com/office/officeart/2005/8/layout/hChevron3"/>
    <dgm:cxn modelId="{A03F3C0C-D734-4918-A3F0-C6C0FF586673}" type="presParOf" srcId="{E7166455-6230-413B-873C-4E1245955A6C}" destId="{D7E6E8CD-F149-486D-8EBA-1DAB189057D7}" srcOrd="0" destOrd="0" presId="urn:microsoft.com/office/officeart/2005/8/layout/hChevron3"/>
    <dgm:cxn modelId="{E938DDC1-BA4C-497F-B08B-807063559799}" type="presParOf" srcId="{E7166455-6230-413B-873C-4E1245955A6C}" destId="{75FADC9F-48F1-47E8-BEA4-55471FB89619}" srcOrd="1" destOrd="0" presId="urn:microsoft.com/office/officeart/2005/8/layout/hChevron3"/>
    <dgm:cxn modelId="{7EEDA516-F9BC-415E-896D-DE5616A52383}" type="presParOf" srcId="{E7166455-6230-413B-873C-4E1245955A6C}" destId="{FEEBC6FE-DDE4-44DB-B6F5-DD391C18EEE6}" srcOrd="2" destOrd="0" presId="urn:microsoft.com/office/officeart/2005/8/layout/hChevron3"/>
    <dgm:cxn modelId="{C627C9A6-F4CA-409D-97CC-0F34C089B7D5}" type="presParOf" srcId="{E7166455-6230-413B-873C-4E1245955A6C}" destId="{E18A6B46-F6D8-483C-82DB-8C5164F47AE6}" srcOrd="3" destOrd="0" presId="urn:microsoft.com/office/officeart/2005/8/layout/hChevron3"/>
    <dgm:cxn modelId="{80F715AB-6A84-4747-801C-5FC3AA48777A}" type="presParOf" srcId="{E7166455-6230-413B-873C-4E1245955A6C}" destId="{E661F43D-E467-48A4-A0D9-0415120AB4A8}" srcOrd="4" destOrd="0" presId="urn:microsoft.com/office/officeart/2005/8/layout/hChevron3"/>
    <dgm:cxn modelId="{BC25F86B-BB32-4D36-8D18-24724FB57F36}" type="presParOf" srcId="{E7166455-6230-413B-873C-4E1245955A6C}" destId="{B0929B35-554E-443F-B96D-F66C0B4499FF}" srcOrd="5" destOrd="0" presId="urn:microsoft.com/office/officeart/2005/8/layout/hChevron3"/>
    <dgm:cxn modelId="{444522CF-7DF7-4F28-96E5-8EF01E5EF59C}" type="presParOf" srcId="{E7166455-6230-413B-873C-4E1245955A6C}" destId="{D06669B4-B952-4FC1-9939-77ACF6202815}" srcOrd="6" destOrd="0" presId="urn:microsoft.com/office/officeart/2005/8/layout/hChevron3"/>
    <dgm:cxn modelId="{4B6B7FA5-4C89-4B6D-B305-F55EE08984C8}" type="presParOf" srcId="{E7166455-6230-413B-873C-4E1245955A6C}" destId="{2E993119-6829-457D-A094-2D5A48300A98}" srcOrd="7" destOrd="0" presId="urn:microsoft.com/office/officeart/2005/8/layout/hChevron3"/>
    <dgm:cxn modelId="{FBCD69DD-06F6-44ED-B73C-DE0FDB3AE92B}" type="presParOf" srcId="{E7166455-6230-413B-873C-4E1245955A6C}" destId="{26D739EB-8160-43E7-95C7-96E0DFE0EFC9}" srcOrd="8" destOrd="0" presId="urn:microsoft.com/office/officeart/2005/8/layout/hChevron3"/>
    <dgm:cxn modelId="{B0BEF6AE-1899-4E3A-B170-D5E117B3E8D7}" type="presParOf" srcId="{E7166455-6230-413B-873C-4E1245955A6C}" destId="{55E28E5E-13B4-44D4-8186-CE73493E956D}" srcOrd="9" destOrd="0" presId="urn:microsoft.com/office/officeart/2005/8/layout/hChevron3"/>
    <dgm:cxn modelId="{423E3C02-F9B3-4B98-8A47-A378A64D0B02}" type="presParOf" srcId="{E7166455-6230-413B-873C-4E1245955A6C}" destId="{810A9637-A199-4076-9B71-F3F431294158}" srcOrd="10" destOrd="0" presId="urn:microsoft.com/office/officeart/2005/8/layout/hChevron3"/>
    <dgm:cxn modelId="{00347B99-EEAC-4A2F-8341-F07208252F79}" type="presParOf" srcId="{E7166455-6230-413B-873C-4E1245955A6C}" destId="{BE8A7E39-8EB2-49CC-BF93-823C690A1EFB}" srcOrd="11" destOrd="0" presId="urn:microsoft.com/office/officeart/2005/8/layout/hChevron3"/>
    <dgm:cxn modelId="{63E58F8F-7223-4130-A110-94F2BE331AAE}" type="presParOf" srcId="{E7166455-6230-413B-873C-4E1245955A6C}" destId="{33CFDD5B-4042-487B-9C9A-C2C7DB487FF2}"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6E8CD-F149-486D-8EBA-1DAB189057D7}">
      <dsp:nvSpPr>
        <dsp:cNvPr id="0" name=""/>
        <dsp:cNvSpPr/>
      </dsp:nvSpPr>
      <dsp:spPr>
        <a:xfrm>
          <a:off x="1651" y="1512750"/>
          <a:ext cx="1943392" cy="777356"/>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rtl="0">
            <a:lnSpc>
              <a:spcPct val="90000"/>
            </a:lnSpc>
            <a:spcBef>
              <a:spcPct val="0"/>
            </a:spcBef>
            <a:spcAft>
              <a:spcPct val="35000"/>
            </a:spcAft>
            <a:buNone/>
          </a:pPr>
          <a:r>
            <a:rPr lang="en-US" sz="3700" kern="1200" dirty="0"/>
            <a:t>1997</a:t>
          </a:r>
        </a:p>
      </dsp:txBody>
      <dsp:txXfrm>
        <a:off x="1651" y="1512750"/>
        <a:ext cx="1749053" cy="777356"/>
      </dsp:txXfrm>
    </dsp:sp>
    <dsp:sp modelId="{FEEBC6FE-DDE4-44DB-B6F5-DD391C18EEE6}">
      <dsp:nvSpPr>
        <dsp:cNvPr id="0" name=""/>
        <dsp:cNvSpPr/>
      </dsp:nvSpPr>
      <dsp:spPr>
        <a:xfrm>
          <a:off x="1556365" y="1512750"/>
          <a:ext cx="1943392" cy="77735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dirty="0"/>
            <a:t>2008</a:t>
          </a:r>
        </a:p>
      </dsp:txBody>
      <dsp:txXfrm>
        <a:off x="1945043" y="1512750"/>
        <a:ext cx="1166036" cy="777356"/>
      </dsp:txXfrm>
    </dsp:sp>
    <dsp:sp modelId="{E661F43D-E467-48A4-A0D9-0415120AB4A8}">
      <dsp:nvSpPr>
        <dsp:cNvPr id="0" name=""/>
        <dsp:cNvSpPr/>
      </dsp:nvSpPr>
      <dsp:spPr>
        <a:xfrm>
          <a:off x="3111079" y="1512750"/>
          <a:ext cx="1943392" cy="77735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dirty="0"/>
            <a:t>2014</a:t>
          </a:r>
        </a:p>
      </dsp:txBody>
      <dsp:txXfrm>
        <a:off x="3499757" y="1512750"/>
        <a:ext cx="1166036" cy="777356"/>
      </dsp:txXfrm>
    </dsp:sp>
    <dsp:sp modelId="{D06669B4-B952-4FC1-9939-77ACF6202815}">
      <dsp:nvSpPr>
        <dsp:cNvPr id="0" name=""/>
        <dsp:cNvSpPr/>
      </dsp:nvSpPr>
      <dsp:spPr>
        <a:xfrm>
          <a:off x="4665792" y="1512750"/>
          <a:ext cx="1943392" cy="77735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rtl="0">
            <a:lnSpc>
              <a:spcPct val="90000"/>
            </a:lnSpc>
            <a:spcBef>
              <a:spcPct val="0"/>
            </a:spcBef>
            <a:spcAft>
              <a:spcPct val="35000"/>
            </a:spcAft>
            <a:buNone/>
          </a:pPr>
          <a:r>
            <a:rPr lang="en-US" sz="3700" kern="1200" dirty="0"/>
            <a:t>2015</a:t>
          </a:r>
        </a:p>
      </dsp:txBody>
      <dsp:txXfrm>
        <a:off x="5054470" y="1512750"/>
        <a:ext cx="1166036" cy="777356"/>
      </dsp:txXfrm>
    </dsp:sp>
    <dsp:sp modelId="{26D739EB-8160-43E7-95C7-96E0DFE0EFC9}">
      <dsp:nvSpPr>
        <dsp:cNvPr id="0" name=""/>
        <dsp:cNvSpPr/>
      </dsp:nvSpPr>
      <dsp:spPr>
        <a:xfrm>
          <a:off x="6220506" y="1512750"/>
          <a:ext cx="1943392" cy="77735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dirty="0"/>
            <a:t>2017</a:t>
          </a:r>
        </a:p>
      </dsp:txBody>
      <dsp:txXfrm>
        <a:off x="6609184" y="1512750"/>
        <a:ext cx="1166036" cy="777356"/>
      </dsp:txXfrm>
    </dsp:sp>
    <dsp:sp modelId="{810A9637-A199-4076-9B71-F3F431294158}">
      <dsp:nvSpPr>
        <dsp:cNvPr id="0" name=""/>
        <dsp:cNvSpPr/>
      </dsp:nvSpPr>
      <dsp:spPr>
        <a:xfrm>
          <a:off x="7775220" y="1512750"/>
          <a:ext cx="1943392" cy="77735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dirty="0"/>
            <a:t>2020</a:t>
          </a:r>
        </a:p>
      </dsp:txBody>
      <dsp:txXfrm>
        <a:off x="8163898" y="1512750"/>
        <a:ext cx="1166036" cy="777356"/>
      </dsp:txXfrm>
    </dsp:sp>
    <dsp:sp modelId="{33CFDD5B-4042-487B-9C9A-C2C7DB487FF2}">
      <dsp:nvSpPr>
        <dsp:cNvPr id="0" name=""/>
        <dsp:cNvSpPr/>
      </dsp:nvSpPr>
      <dsp:spPr>
        <a:xfrm>
          <a:off x="9329934" y="1512750"/>
          <a:ext cx="1943392" cy="777356"/>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dirty="0"/>
            <a:t>2021</a:t>
          </a:r>
        </a:p>
      </dsp:txBody>
      <dsp:txXfrm>
        <a:off x="9718612" y="1512750"/>
        <a:ext cx="1166036" cy="77735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572FC-271E-4CFA-B407-D49798424E07}" type="datetimeFigureOut">
              <a:rPr lang="en-US"/>
              <a:t>2/28/2022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1F5F9-7AF1-4C9D-A6DD-0751736D09AF}" type="slidenum">
              <a:rPr lang="en-US"/>
              <a:t>‹#›</a:t>
            </a:fld>
            <a:endParaRPr lang="en-US" dirty="0"/>
          </a:p>
        </p:txBody>
      </p:sp>
    </p:spTree>
    <p:extLst>
      <p:ext uri="{BB962C8B-B14F-4D97-AF65-F5344CB8AC3E}">
        <p14:creationId xmlns:p14="http://schemas.microsoft.com/office/powerpoint/2010/main" val="44588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Elaine</a:t>
            </a:r>
          </a:p>
        </p:txBody>
      </p:sp>
      <p:sp>
        <p:nvSpPr>
          <p:cNvPr id="4" name="Slide Number Placeholder 3"/>
          <p:cNvSpPr>
            <a:spLocks noGrp="1"/>
          </p:cNvSpPr>
          <p:nvPr>
            <p:ph type="sldNum" sz="quarter" idx="5"/>
          </p:nvPr>
        </p:nvSpPr>
        <p:spPr/>
        <p:txBody>
          <a:bodyPr/>
          <a:lstStyle/>
          <a:p>
            <a:fld id="{52E1F5F9-7AF1-4C9D-A6DD-0751736D09AF}" type="slidenum">
              <a:rPr lang="en-US"/>
              <a:t>2</a:t>
            </a:fld>
            <a:endParaRPr lang="en-US" dirty="0"/>
          </a:p>
        </p:txBody>
      </p:sp>
    </p:spTree>
    <p:extLst>
      <p:ext uri="{BB962C8B-B14F-4D97-AF65-F5344CB8AC3E}">
        <p14:creationId xmlns:p14="http://schemas.microsoft.com/office/powerpoint/2010/main" val="375317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Lisa</a:t>
            </a:r>
          </a:p>
        </p:txBody>
      </p:sp>
      <p:sp>
        <p:nvSpPr>
          <p:cNvPr id="4" name="Slide Number Placeholder 3"/>
          <p:cNvSpPr>
            <a:spLocks noGrp="1"/>
          </p:cNvSpPr>
          <p:nvPr>
            <p:ph type="sldNum" sz="quarter" idx="5"/>
          </p:nvPr>
        </p:nvSpPr>
        <p:spPr/>
        <p:txBody>
          <a:bodyPr/>
          <a:lstStyle/>
          <a:p>
            <a:fld id="{52E1F5F9-7AF1-4C9D-A6DD-0751736D09AF}" type="slidenum">
              <a:rPr lang="en-US"/>
              <a:t>11</a:t>
            </a:fld>
            <a:endParaRPr lang="en-US" dirty="0"/>
          </a:p>
        </p:txBody>
      </p:sp>
    </p:spTree>
    <p:extLst>
      <p:ext uri="{BB962C8B-B14F-4D97-AF65-F5344CB8AC3E}">
        <p14:creationId xmlns:p14="http://schemas.microsoft.com/office/powerpoint/2010/main" val="2409541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Lisa</a:t>
            </a:r>
          </a:p>
        </p:txBody>
      </p:sp>
      <p:sp>
        <p:nvSpPr>
          <p:cNvPr id="4" name="Slide Number Placeholder 3"/>
          <p:cNvSpPr>
            <a:spLocks noGrp="1"/>
          </p:cNvSpPr>
          <p:nvPr>
            <p:ph type="sldNum" sz="quarter" idx="5"/>
          </p:nvPr>
        </p:nvSpPr>
        <p:spPr/>
        <p:txBody>
          <a:bodyPr/>
          <a:lstStyle/>
          <a:p>
            <a:fld id="{52E1F5F9-7AF1-4C9D-A6DD-0751736D09AF}" type="slidenum">
              <a:rPr lang="en-US"/>
              <a:t>12</a:t>
            </a:fld>
            <a:endParaRPr lang="en-US" dirty="0"/>
          </a:p>
        </p:txBody>
      </p:sp>
    </p:spTree>
    <p:extLst>
      <p:ext uri="{BB962C8B-B14F-4D97-AF65-F5344CB8AC3E}">
        <p14:creationId xmlns:p14="http://schemas.microsoft.com/office/powerpoint/2010/main" val="2021604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Lisa</a:t>
            </a:r>
          </a:p>
        </p:txBody>
      </p:sp>
      <p:sp>
        <p:nvSpPr>
          <p:cNvPr id="4" name="Slide Number Placeholder 3"/>
          <p:cNvSpPr>
            <a:spLocks noGrp="1"/>
          </p:cNvSpPr>
          <p:nvPr>
            <p:ph type="sldNum" sz="quarter" idx="5"/>
          </p:nvPr>
        </p:nvSpPr>
        <p:spPr/>
        <p:txBody>
          <a:bodyPr/>
          <a:lstStyle/>
          <a:p>
            <a:fld id="{52E1F5F9-7AF1-4C9D-A6DD-0751736D09AF}" type="slidenum">
              <a:rPr lang="en-US"/>
              <a:t>13</a:t>
            </a:fld>
            <a:endParaRPr lang="en-US" dirty="0"/>
          </a:p>
        </p:txBody>
      </p:sp>
    </p:spTree>
    <p:extLst>
      <p:ext uri="{BB962C8B-B14F-4D97-AF65-F5344CB8AC3E}">
        <p14:creationId xmlns:p14="http://schemas.microsoft.com/office/powerpoint/2010/main" val="207572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Lisa</a:t>
            </a:r>
          </a:p>
        </p:txBody>
      </p:sp>
      <p:sp>
        <p:nvSpPr>
          <p:cNvPr id="4" name="Slide Number Placeholder 3"/>
          <p:cNvSpPr>
            <a:spLocks noGrp="1"/>
          </p:cNvSpPr>
          <p:nvPr>
            <p:ph type="sldNum" sz="quarter" idx="5"/>
          </p:nvPr>
        </p:nvSpPr>
        <p:spPr/>
        <p:txBody>
          <a:bodyPr/>
          <a:lstStyle/>
          <a:p>
            <a:fld id="{52E1F5F9-7AF1-4C9D-A6DD-0751736D09AF}" type="slidenum">
              <a:rPr lang="en-US"/>
              <a:t>14</a:t>
            </a:fld>
            <a:endParaRPr lang="en-US" dirty="0"/>
          </a:p>
        </p:txBody>
      </p:sp>
    </p:spTree>
    <p:extLst>
      <p:ext uri="{BB962C8B-B14F-4D97-AF65-F5344CB8AC3E}">
        <p14:creationId xmlns:p14="http://schemas.microsoft.com/office/powerpoint/2010/main" val="3227668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Rob</a:t>
            </a:r>
          </a:p>
        </p:txBody>
      </p:sp>
      <p:sp>
        <p:nvSpPr>
          <p:cNvPr id="4" name="Slide Number Placeholder 3"/>
          <p:cNvSpPr>
            <a:spLocks noGrp="1"/>
          </p:cNvSpPr>
          <p:nvPr>
            <p:ph type="sldNum" sz="quarter" idx="5"/>
          </p:nvPr>
        </p:nvSpPr>
        <p:spPr/>
        <p:txBody>
          <a:bodyPr/>
          <a:lstStyle/>
          <a:p>
            <a:fld id="{52E1F5F9-7AF1-4C9D-A6DD-0751736D09AF}" type="slidenum">
              <a:rPr lang="en-US"/>
              <a:t>15</a:t>
            </a:fld>
            <a:endParaRPr lang="en-US" dirty="0"/>
          </a:p>
        </p:txBody>
      </p:sp>
    </p:spTree>
    <p:extLst>
      <p:ext uri="{BB962C8B-B14F-4D97-AF65-F5344CB8AC3E}">
        <p14:creationId xmlns:p14="http://schemas.microsoft.com/office/powerpoint/2010/main" val="294617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Rob</a:t>
            </a:r>
          </a:p>
        </p:txBody>
      </p:sp>
      <p:sp>
        <p:nvSpPr>
          <p:cNvPr id="4" name="Slide Number Placeholder 3"/>
          <p:cNvSpPr>
            <a:spLocks noGrp="1"/>
          </p:cNvSpPr>
          <p:nvPr>
            <p:ph type="sldNum" sz="quarter" idx="5"/>
          </p:nvPr>
        </p:nvSpPr>
        <p:spPr/>
        <p:txBody>
          <a:bodyPr/>
          <a:lstStyle/>
          <a:p>
            <a:fld id="{52E1F5F9-7AF1-4C9D-A6DD-0751736D09AF}" type="slidenum">
              <a:rPr lang="en-US"/>
              <a:t>16</a:t>
            </a:fld>
            <a:endParaRPr lang="en-US" dirty="0"/>
          </a:p>
        </p:txBody>
      </p:sp>
    </p:spTree>
    <p:extLst>
      <p:ext uri="{BB962C8B-B14F-4D97-AF65-F5344CB8AC3E}">
        <p14:creationId xmlns:p14="http://schemas.microsoft.com/office/powerpoint/2010/main" val="3326031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Rob</a:t>
            </a:r>
            <a:endParaRPr lang="en-US" dirty="0"/>
          </a:p>
          <a:p>
            <a:r>
              <a:rPr lang="en-US" dirty="0"/>
              <a:t>Estate gifts represent moving Feline Rescue to the level of family. </a:t>
            </a:r>
            <a:endParaRPr lang="en-US" dirty="0">
              <a:cs typeface="Calibri" panose="020F0502020204030204"/>
            </a:endParaRPr>
          </a:p>
          <a:p>
            <a:endParaRPr lang="en-US" dirty="0">
              <a:cs typeface="Calibri" panose="020F0502020204030204"/>
            </a:endParaRPr>
          </a:p>
          <a:p>
            <a:r>
              <a:rPr lang="en-US" dirty="0"/>
              <a:t>If that premise is true, then we know 300 people have put us in their estate plans.</a:t>
            </a:r>
          </a:p>
          <a:p>
            <a:endParaRPr lang="en-US" dirty="0">
              <a:cs typeface="Calibri"/>
            </a:endParaRPr>
          </a:p>
        </p:txBody>
      </p:sp>
      <p:sp>
        <p:nvSpPr>
          <p:cNvPr id="4" name="Slide Number Placeholder 3"/>
          <p:cNvSpPr>
            <a:spLocks noGrp="1"/>
          </p:cNvSpPr>
          <p:nvPr>
            <p:ph type="sldNum" sz="quarter" idx="5"/>
          </p:nvPr>
        </p:nvSpPr>
        <p:spPr/>
        <p:txBody>
          <a:bodyPr/>
          <a:lstStyle/>
          <a:p>
            <a:fld id="{52E1F5F9-7AF1-4C9D-A6DD-0751736D09AF}" type="slidenum">
              <a:rPr lang="en-US"/>
              <a:t>17</a:t>
            </a:fld>
            <a:endParaRPr lang="en-US" dirty="0"/>
          </a:p>
        </p:txBody>
      </p:sp>
    </p:spTree>
    <p:extLst>
      <p:ext uri="{BB962C8B-B14F-4D97-AF65-F5344CB8AC3E}">
        <p14:creationId xmlns:p14="http://schemas.microsoft.com/office/powerpoint/2010/main" val="1886249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Kaylen</a:t>
            </a:r>
          </a:p>
          <a:p>
            <a:endParaRPr lang="en-US" dirty="0">
              <a:cs typeface="Calibri"/>
            </a:endParaRPr>
          </a:p>
          <a:p>
            <a:r>
              <a:rPr lang="en-US" dirty="0">
                <a:cs typeface="Calibri"/>
              </a:rPr>
              <a:t>CCCCs take place at 9 area Chuck &amp; Don’s locations. In 2020, we clipped claws for about 480 cats. In 2019, we helped 2,160 cats – or 38,880 nails clipped (2160 cats x 18 nails/cat)</a:t>
            </a:r>
          </a:p>
        </p:txBody>
      </p:sp>
      <p:sp>
        <p:nvSpPr>
          <p:cNvPr id="4" name="Slide Number Placeholder 3"/>
          <p:cNvSpPr>
            <a:spLocks noGrp="1"/>
          </p:cNvSpPr>
          <p:nvPr>
            <p:ph type="sldNum" sz="quarter" idx="5"/>
          </p:nvPr>
        </p:nvSpPr>
        <p:spPr/>
        <p:txBody>
          <a:bodyPr/>
          <a:lstStyle/>
          <a:p>
            <a:fld id="{52E1F5F9-7AF1-4C9D-A6DD-0751736D09AF}" type="slidenum">
              <a:rPr lang="en-US"/>
              <a:t>18</a:t>
            </a:fld>
            <a:endParaRPr lang="en-US" dirty="0"/>
          </a:p>
        </p:txBody>
      </p:sp>
    </p:spTree>
    <p:extLst>
      <p:ext uri="{BB962C8B-B14F-4D97-AF65-F5344CB8AC3E}">
        <p14:creationId xmlns:p14="http://schemas.microsoft.com/office/powerpoint/2010/main" val="1788759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Hillary</a:t>
            </a:r>
          </a:p>
          <a:p>
            <a:r>
              <a:rPr lang="en-US" dirty="0">
                <a:cs typeface="Calibri"/>
              </a:rPr>
              <a:t>Our social media seemed fizzled out, with only events and cat claw clipping clinic notifications. </a:t>
            </a:r>
            <a:br>
              <a:rPr lang="en-US" dirty="0">
                <a:cs typeface="+mn-lt"/>
              </a:rPr>
            </a:br>
            <a:r>
              <a:rPr lang="en-US" dirty="0">
                <a:cs typeface="Calibri"/>
              </a:rPr>
              <a:t>Running the Cat Calendar Contest last year made me realize that there was no organized social media presence, so I removed former volunteers from our Facebook account and began developing a social media plan.</a:t>
            </a:r>
            <a:endParaRPr lang="en-US" dirty="0"/>
          </a:p>
          <a:p>
            <a:r>
              <a:rPr lang="en-US" dirty="0">
                <a:cs typeface="Calibri"/>
              </a:rPr>
              <a:t>Running the social media for Give to the Max (with 2 days' notice!) was an exhausting blast! Jenni's video starring the incomparable Hamilton &amp; Burr, was a hit, and the graphics (designed on the fly by my husband) were fun and eye-catching.</a:t>
            </a:r>
          </a:p>
          <a:p>
            <a:r>
              <a:rPr lang="en-US" dirty="0">
                <a:cs typeface="Calibri"/>
              </a:rPr>
              <a:t>Talked to Brooke Brose, who has done some social media for us. We came up with a general plan and several social media volunteers were recruited. </a:t>
            </a:r>
          </a:p>
          <a:p>
            <a:r>
              <a:rPr lang="en-US" dirty="0">
                <a:cs typeface="Calibri"/>
              </a:rPr>
              <a:t>Social Media works closely with Events, creates marketing materials, posts and monitors the social media feed on FB/Insta. We look forward to partnering with Development on future fundraising efforts.</a:t>
            </a:r>
          </a:p>
          <a:p>
            <a:r>
              <a:rPr lang="en-US" dirty="0">
                <a:cs typeface="Calibri"/>
              </a:rPr>
              <a:t>After Give to the Max, I thought my next challenge should be updating the FR website, which was very formal and hardly had any cat pictures. I developed a plan and with the generous support of donors, we transformed the website into a friendlier and more informative space. </a:t>
            </a:r>
          </a:p>
          <a:p>
            <a:r>
              <a:rPr lang="en-US" dirty="0">
                <a:cs typeface="Calibri"/>
              </a:rPr>
              <a:t>Emily Resar and her husband are working on coding a photo crawl for the front page of the website, since that was high on the website wish list. They also updated the formatting on the Available Cats page, and it looks amazing!</a:t>
            </a:r>
          </a:p>
          <a:p>
            <a:r>
              <a:rPr lang="en-US" dirty="0">
                <a:cs typeface="Calibri"/>
              </a:rPr>
              <a:t>I'm really pleased with how the website turned out, and grateful for the volunteers who offered feedback. I'm also thrilled that Kellie Nitz has trained in on how to update the website so we can tag-team on things like updating the Alumni Updates, which just might be my favorite part of the website!</a:t>
            </a:r>
          </a:p>
        </p:txBody>
      </p:sp>
      <p:sp>
        <p:nvSpPr>
          <p:cNvPr id="4" name="Slide Number Placeholder 3"/>
          <p:cNvSpPr>
            <a:spLocks noGrp="1"/>
          </p:cNvSpPr>
          <p:nvPr>
            <p:ph type="sldNum" sz="quarter" idx="5"/>
          </p:nvPr>
        </p:nvSpPr>
        <p:spPr/>
        <p:txBody>
          <a:bodyPr/>
          <a:lstStyle/>
          <a:p>
            <a:fld id="{52E1F5F9-7AF1-4C9D-A6DD-0751736D09AF}" type="slidenum">
              <a:rPr lang="en-US"/>
              <a:t>19</a:t>
            </a:fld>
            <a:endParaRPr lang="en-US" dirty="0"/>
          </a:p>
        </p:txBody>
      </p:sp>
    </p:spTree>
    <p:extLst>
      <p:ext uri="{BB962C8B-B14F-4D97-AF65-F5344CB8AC3E}">
        <p14:creationId xmlns:p14="http://schemas.microsoft.com/office/powerpoint/2010/main" val="3898427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Hillary</a:t>
            </a:r>
            <a:endParaRPr lang="en-US" dirty="0"/>
          </a:p>
          <a:p>
            <a:r>
              <a:rPr lang="en-US" dirty="0">
                <a:cs typeface="Calibri"/>
              </a:rPr>
              <a:t>One of the best parts of 2020 was seeing the amazing work Jenni Charrier did for us! While the rest of us couldn’t do much, Jenni of Foxhill Studios went to work big-time! </a:t>
            </a:r>
            <a:endParaRPr lang="en-US" dirty="0"/>
          </a:p>
          <a:p>
            <a:endParaRPr lang="en-US" dirty="0">
              <a:cs typeface="Calibri"/>
            </a:endParaRPr>
          </a:p>
          <a:p>
            <a:r>
              <a:rPr lang="en-US" dirty="0">
                <a:cs typeface="Calibri"/>
              </a:rPr>
              <a:t>Founders video – a delightful walk down Feline Rescue's Memory Lane</a:t>
            </a:r>
          </a:p>
          <a:p>
            <a:r>
              <a:rPr lang="en-US" dirty="0">
                <a:cs typeface="Calibri"/>
              </a:rPr>
              <a:t>Estate Gift – moving tribute by the donor's friends</a:t>
            </a:r>
          </a:p>
          <a:p>
            <a:r>
              <a:rPr lang="en-US" dirty="0">
                <a:cs typeface="Calibri"/>
              </a:rPr>
              <a:t>Volunteer Appreciation – the challenges of volunteering during Covid</a:t>
            </a:r>
          </a:p>
          <a:p>
            <a:r>
              <a:rPr lang="en-US" dirty="0">
                <a:cs typeface="Calibri"/>
              </a:rPr>
              <a:t>Student Project – highlights the work fosters do to prepare their wards for their best life, and the adopters who appreciate all they do</a:t>
            </a:r>
          </a:p>
          <a:p>
            <a:endParaRPr lang="en-US" dirty="0">
              <a:cs typeface="Calibri"/>
            </a:endParaRPr>
          </a:p>
          <a:p>
            <a:r>
              <a:rPr lang="en-US" dirty="0">
                <a:cs typeface="Calibri"/>
              </a:rPr>
              <a:t>INTRODUCE BETH! Beth Varro began fostering cats last October. She grew up with dogs and had done significant cat sitting before fostering. Now, she may be hooked! She’s here to share a little about her experiences in the past 8 months. </a:t>
            </a:r>
          </a:p>
        </p:txBody>
      </p:sp>
      <p:sp>
        <p:nvSpPr>
          <p:cNvPr id="4" name="Slide Number Placeholder 3"/>
          <p:cNvSpPr>
            <a:spLocks noGrp="1"/>
          </p:cNvSpPr>
          <p:nvPr>
            <p:ph type="sldNum" sz="quarter" idx="5"/>
          </p:nvPr>
        </p:nvSpPr>
        <p:spPr/>
        <p:txBody>
          <a:bodyPr/>
          <a:lstStyle/>
          <a:p>
            <a:fld id="{52E1F5F9-7AF1-4C9D-A6DD-0751736D09AF}" type="slidenum">
              <a:rPr lang="en-US"/>
              <a:t>20</a:t>
            </a:fld>
            <a:endParaRPr lang="en-US" dirty="0"/>
          </a:p>
        </p:txBody>
      </p:sp>
    </p:spTree>
    <p:extLst>
      <p:ext uri="{BB962C8B-B14F-4D97-AF65-F5344CB8AC3E}">
        <p14:creationId xmlns:p14="http://schemas.microsoft.com/office/powerpoint/2010/main" val="416930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Elaine</a:t>
            </a:r>
          </a:p>
        </p:txBody>
      </p:sp>
      <p:sp>
        <p:nvSpPr>
          <p:cNvPr id="4" name="Slide Number Placeholder 3"/>
          <p:cNvSpPr>
            <a:spLocks noGrp="1"/>
          </p:cNvSpPr>
          <p:nvPr>
            <p:ph type="sldNum" sz="quarter" idx="5"/>
          </p:nvPr>
        </p:nvSpPr>
        <p:spPr/>
        <p:txBody>
          <a:bodyPr/>
          <a:lstStyle/>
          <a:p>
            <a:fld id="{52E1F5F9-7AF1-4C9D-A6DD-0751736D09AF}" type="slidenum">
              <a:rPr lang="en-US"/>
              <a:t>3</a:t>
            </a:fld>
            <a:endParaRPr lang="en-US" dirty="0"/>
          </a:p>
        </p:txBody>
      </p:sp>
    </p:spTree>
    <p:extLst>
      <p:ext uri="{BB962C8B-B14F-4D97-AF65-F5344CB8AC3E}">
        <p14:creationId xmlns:p14="http://schemas.microsoft.com/office/powerpoint/2010/main" val="616147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Beth</a:t>
            </a:r>
          </a:p>
        </p:txBody>
      </p:sp>
      <p:sp>
        <p:nvSpPr>
          <p:cNvPr id="4" name="Slide Number Placeholder 3"/>
          <p:cNvSpPr>
            <a:spLocks noGrp="1"/>
          </p:cNvSpPr>
          <p:nvPr>
            <p:ph type="sldNum" sz="quarter" idx="5"/>
          </p:nvPr>
        </p:nvSpPr>
        <p:spPr/>
        <p:txBody>
          <a:bodyPr/>
          <a:lstStyle/>
          <a:p>
            <a:fld id="{52E1F5F9-7AF1-4C9D-A6DD-0751736D09AF}" type="slidenum">
              <a:rPr lang="en-US"/>
              <a:t>21</a:t>
            </a:fld>
            <a:endParaRPr lang="en-US" dirty="0"/>
          </a:p>
        </p:txBody>
      </p:sp>
    </p:spTree>
    <p:extLst>
      <p:ext uri="{BB962C8B-B14F-4D97-AF65-F5344CB8AC3E}">
        <p14:creationId xmlns:p14="http://schemas.microsoft.com/office/powerpoint/2010/main" val="213506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Beth</a:t>
            </a:r>
          </a:p>
        </p:txBody>
      </p:sp>
      <p:sp>
        <p:nvSpPr>
          <p:cNvPr id="4" name="Slide Number Placeholder 3"/>
          <p:cNvSpPr>
            <a:spLocks noGrp="1"/>
          </p:cNvSpPr>
          <p:nvPr>
            <p:ph type="sldNum" sz="quarter" idx="5"/>
          </p:nvPr>
        </p:nvSpPr>
        <p:spPr/>
        <p:txBody>
          <a:bodyPr/>
          <a:lstStyle/>
          <a:p>
            <a:fld id="{52E1F5F9-7AF1-4C9D-A6DD-0751736D09AF}" type="slidenum">
              <a:rPr lang="en-US"/>
              <a:t>22</a:t>
            </a:fld>
            <a:endParaRPr lang="en-US" dirty="0"/>
          </a:p>
        </p:txBody>
      </p:sp>
    </p:spTree>
    <p:extLst>
      <p:ext uri="{BB962C8B-B14F-4D97-AF65-F5344CB8AC3E}">
        <p14:creationId xmlns:p14="http://schemas.microsoft.com/office/powerpoint/2010/main" val="1982158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Beth</a:t>
            </a:r>
          </a:p>
        </p:txBody>
      </p:sp>
      <p:sp>
        <p:nvSpPr>
          <p:cNvPr id="4" name="Slide Number Placeholder 3"/>
          <p:cNvSpPr>
            <a:spLocks noGrp="1"/>
          </p:cNvSpPr>
          <p:nvPr>
            <p:ph type="sldNum" sz="quarter" idx="5"/>
          </p:nvPr>
        </p:nvSpPr>
        <p:spPr/>
        <p:txBody>
          <a:bodyPr/>
          <a:lstStyle/>
          <a:p>
            <a:fld id="{52E1F5F9-7AF1-4C9D-A6DD-0751736D09AF}" type="slidenum">
              <a:rPr lang="en-US"/>
              <a:t>23</a:t>
            </a:fld>
            <a:endParaRPr lang="en-US" dirty="0"/>
          </a:p>
        </p:txBody>
      </p:sp>
    </p:spTree>
    <p:extLst>
      <p:ext uri="{BB962C8B-B14F-4D97-AF65-F5344CB8AC3E}">
        <p14:creationId xmlns:p14="http://schemas.microsoft.com/office/powerpoint/2010/main" val="3912240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Elaine</a:t>
            </a:r>
          </a:p>
        </p:txBody>
      </p:sp>
      <p:sp>
        <p:nvSpPr>
          <p:cNvPr id="4" name="Slide Number Placeholder 3"/>
          <p:cNvSpPr>
            <a:spLocks noGrp="1"/>
          </p:cNvSpPr>
          <p:nvPr>
            <p:ph type="sldNum" sz="quarter" idx="5"/>
          </p:nvPr>
        </p:nvSpPr>
        <p:spPr/>
        <p:txBody>
          <a:bodyPr/>
          <a:lstStyle/>
          <a:p>
            <a:fld id="{52E1F5F9-7AF1-4C9D-A6DD-0751736D09AF}" type="slidenum">
              <a:rPr lang="en-US"/>
              <a:t>24</a:t>
            </a:fld>
            <a:endParaRPr lang="en-US" dirty="0"/>
          </a:p>
        </p:txBody>
      </p:sp>
    </p:spTree>
    <p:extLst>
      <p:ext uri="{BB962C8B-B14F-4D97-AF65-F5344CB8AC3E}">
        <p14:creationId xmlns:p14="http://schemas.microsoft.com/office/powerpoint/2010/main" val="1524201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2">
              <a:spcBef>
                <a:spcPts val="500"/>
              </a:spcBef>
              <a:spcAft>
                <a:spcPts val="500"/>
              </a:spcAft>
            </a:pPr>
            <a:r>
              <a:rPr lang="en-US" dirty="0">
                <a:cs typeface="Calibri"/>
              </a:rPr>
              <a:t>Phil</a:t>
            </a:r>
            <a:endParaRPr lang="en-US" dirty="0"/>
          </a:p>
          <a:p>
            <a:pPr marL="457200" lvl="2">
              <a:spcBef>
                <a:spcPts val="500"/>
              </a:spcBef>
              <a:spcAft>
                <a:spcPts val="500"/>
              </a:spcAft>
            </a:pPr>
            <a:r>
              <a:rPr lang="en-US" dirty="0"/>
              <a:t>If you'd like to have a followup discussion, please email me.</a:t>
            </a:r>
            <a:endParaRPr lang="en-US" dirty="0">
              <a:cs typeface="Calibri"/>
            </a:endParaRPr>
          </a:p>
        </p:txBody>
      </p:sp>
      <p:sp>
        <p:nvSpPr>
          <p:cNvPr id="4" name="Slide Number Placeholder 3"/>
          <p:cNvSpPr>
            <a:spLocks noGrp="1"/>
          </p:cNvSpPr>
          <p:nvPr>
            <p:ph type="sldNum" sz="quarter" idx="5"/>
          </p:nvPr>
        </p:nvSpPr>
        <p:spPr/>
        <p:txBody>
          <a:bodyPr/>
          <a:lstStyle/>
          <a:p>
            <a:fld id="{52E1F5F9-7AF1-4C9D-A6DD-0751736D09AF}" type="slidenum">
              <a:rPr lang="en-US"/>
              <a:t>25</a:t>
            </a:fld>
            <a:endParaRPr lang="en-US" dirty="0"/>
          </a:p>
        </p:txBody>
      </p:sp>
    </p:spTree>
    <p:extLst>
      <p:ext uri="{BB962C8B-B14F-4D97-AF65-F5344CB8AC3E}">
        <p14:creationId xmlns:p14="http://schemas.microsoft.com/office/powerpoint/2010/main" val="221091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Elaine</a:t>
            </a:r>
          </a:p>
        </p:txBody>
      </p:sp>
      <p:sp>
        <p:nvSpPr>
          <p:cNvPr id="4" name="Slide Number Placeholder 3"/>
          <p:cNvSpPr>
            <a:spLocks noGrp="1"/>
          </p:cNvSpPr>
          <p:nvPr>
            <p:ph type="sldNum" sz="quarter" idx="5"/>
          </p:nvPr>
        </p:nvSpPr>
        <p:spPr/>
        <p:txBody>
          <a:bodyPr/>
          <a:lstStyle/>
          <a:p>
            <a:fld id="{52E1F5F9-7AF1-4C9D-A6DD-0751736D09AF}" type="slidenum">
              <a:rPr lang="en-US"/>
              <a:t>4</a:t>
            </a:fld>
            <a:endParaRPr lang="en-US" dirty="0"/>
          </a:p>
        </p:txBody>
      </p:sp>
    </p:spTree>
    <p:extLst>
      <p:ext uri="{BB962C8B-B14F-4D97-AF65-F5344CB8AC3E}">
        <p14:creationId xmlns:p14="http://schemas.microsoft.com/office/powerpoint/2010/main" val="3472678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9920" lvl="2">
              <a:spcBef>
                <a:spcPct val="20000"/>
              </a:spcBef>
              <a:spcAft>
                <a:spcPts val="600"/>
              </a:spcAft>
            </a:pPr>
            <a:r>
              <a:rPr lang="en-US" dirty="0">
                <a:cs typeface="Calibri" panose="020F0502020204030204"/>
              </a:rPr>
              <a:t>Elaine</a:t>
            </a:r>
          </a:p>
          <a:p>
            <a:pPr marL="1087120" lvl="2" indent="-457200">
              <a:spcBef>
                <a:spcPct val="20000"/>
              </a:spcBef>
              <a:spcAft>
                <a:spcPts val="600"/>
              </a:spcAft>
              <a:buFont typeface="Wingdings,Sans-Serif"/>
              <a:buChar char="•"/>
            </a:pPr>
            <a:r>
              <a:rPr lang="en-US" dirty="0"/>
              <a:t>Make sure sick workers stay home</a:t>
            </a:r>
            <a:endParaRPr lang="en-US" dirty="0">
              <a:cs typeface="Calibri" panose="020F0502020204030204"/>
            </a:endParaRPr>
          </a:p>
          <a:p>
            <a:pPr marL="1087120" lvl="2" indent="-457200">
              <a:spcBef>
                <a:spcPct val="20000"/>
              </a:spcBef>
              <a:spcAft>
                <a:spcPts val="600"/>
              </a:spcAft>
              <a:buFont typeface="Wingdings,Sans-Serif"/>
              <a:buChar char="•"/>
            </a:pPr>
            <a:r>
              <a:rPr lang="en-US" dirty="0"/>
              <a:t>Increase social distancing by ensuring workers stay at least six feet away from each other</a:t>
            </a:r>
            <a:endParaRPr lang="en-US" dirty="0">
              <a:cs typeface="Calibri" panose="020F0502020204030204"/>
            </a:endParaRPr>
          </a:p>
          <a:p>
            <a:pPr marL="1087120" lvl="2" indent="-457200">
              <a:spcBef>
                <a:spcPct val="20000"/>
              </a:spcBef>
              <a:spcAft>
                <a:spcPts val="600"/>
              </a:spcAft>
              <a:buFont typeface="Wingdings,Sans-Serif"/>
              <a:buChar char="•"/>
            </a:pPr>
            <a:r>
              <a:rPr lang="en-US" dirty="0"/>
              <a:t>Worker hygiene and source control </a:t>
            </a:r>
            <a:endParaRPr lang="en-US" dirty="0">
              <a:cs typeface="Calibri" panose="020F0502020204030204"/>
            </a:endParaRPr>
          </a:p>
          <a:p>
            <a:pPr marL="1087120" lvl="2" indent="-457200">
              <a:spcBef>
                <a:spcPct val="20000"/>
              </a:spcBef>
              <a:spcAft>
                <a:spcPts val="600"/>
              </a:spcAft>
              <a:buFont typeface="Wingdings,Sans-Serif"/>
              <a:buChar char="•"/>
            </a:pPr>
            <a:r>
              <a:rPr lang="en-US" dirty="0"/>
              <a:t>Cleaning and disinfection protocols</a:t>
            </a:r>
            <a:endParaRPr lang="en-US" dirty="0">
              <a:cs typeface="Calibri" panose="020F0502020204030204"/>
            </a:endParaRPr>
          </a:p>
          <a:p>
            <a:pPr algn="ctr">
              <a:spcBef>
                <a:spcPct val="20000"/>
              </a:spcBef>
              <a:spcAft>
                <a:spcPts val="600"/>
              </a:spcAft>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2E1F5F9-7AF1-4C9D-A6DD-0751736D09AF}" type="slidenum">
              <a:rPr lang="en-US"/>
              <a:t>5</a:t>
            </a:fld>
            <a:endParaRPr lang="en-US" dirty="0"/>
          </a:p>
        </p:txBody>
      </p:sp>
    </p:spTree>
    <p:extLst>
      <p:ext uri="{BB962C8B-B14F-4D97-AF65-F5344CB8AC3E}">
        <p14:creationId xmlns:p14="http://schemas.microsoft.com/office/powerpoint/2010/main" val="52560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Elaine</a:t>
            </a:r>
          </a:p>
        </p:txBody>
      </p:sp>
      <p:sp>
        <p:nvSpPr>
          <p:cNvPr id="4" name="Slide Number Placeholder 3"/>
          <p:cNvSpPr>
            <a:spLocks noGrp="1"/>
          </p:cNvSpPr>
          <p:nvPr>
            <p:ph type="sldNum" sz="quarter" idx="5"/>
          </p:nvPr>
        </p:nvSpPr>
        <p:spPr/>
        <p:txBody>
          <a:bodyPr/>
          <a:lstStyle/>
          <a:p>
            <a:fld id="{52E1F5F9-7AF1-4C9D-A6DD-0751736D09AF}" type="slidenum">
              <a:rPr lang="en-US"/>
              <a:t>6</a:t>
            </a:fld>
            <a:endParaRPr lang="en-US" dirty="0"/>
          </a:p>
        </p:txBody>
      </p:sp>
    </p:spTree>
    <p:extLst>
      <p:ext uri="{BB962C8B-B14F-4D97-AF65-F5344CB8AC3E}">
        <p14:creationId xmlns:p14="http://schemas.microsoft.com/office/powerpoint/2010/main" val="2004186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Elaine</a:t>
            </a:r>
          </a:p>
        </p:txBody>
      </p:sp>
      <p:sp>
        <p:nvSpPr>
          <p:cNvPr id="4" name="Slide Number Placeholder 3"/>
          <p:cNvSpPr>
            <a:spLocks noGrp="1"/>
          </p:cNvSpPr>
          <p:nvPr>
            <p:ph type="sldNum" sz="quarter" idx="5"/>
          </p:nvPr>
        </p:nvSpPr>
        <p:spPr/>
        <p:txBody>
          <a:bodyPr/>
          <a:lstStyle/>
          <a:p>
            <a:fld id="{52E1F5F9-7AF1-4C9D-A6DD-0751736D09AF}" type="slidenum">
              <a:rPr lang="en-US"/>
              <a:t>7</a:t>
            </a:fld>
            <a:endParaRPr lang="en-US" dirty="0"/>
          </a:p>
        </p:txBody>
      </p:sp>
    </p:spTree>
    <p:extLst>
      <p:ext uri="{BB962C8B-B14F-4D97-AF65-F5344CB8AC3E}">
        <p14:creationId xmlns:p14="http://schemas.microsoft.com/office/powerpoint/2010/main" val="150254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spcBef>
                <a:spcPts val="500"/>
              </a:spcBef>
              <a:spcAft>
                <a:spcPts val="500"/>
              </a:spcAft>
            </a:pPr>
            <a:r>
              <a:rPr lang="en-US" dirty="0">
                <a:cs typeface="Calibri" panose="020F0502020204030204"/>
              </a:rPr>
              <a:t>Sharon</a:t>
            </a:r>
          </a:p>
          <a:p>
            <a:pPr marL="305435" lvl="2" indent="-305435">
              <a:spcBef>
                <a:spcPts val="500"/>
              </a:spcBef>
              <a:spcAft>
                <a:spcPts val="500"/>
              </a:spcAft>
              <a:buFontTx/>
              <a:buChar char="•"/>
            </a:pPr>
            <a:r>
              <a:rPr lang="en-US" b="1" dirty="0"/>
              <a:t>Charities Review Council </a:t>
            </a:r>
            <a:r>
              <a:rPr lang="en-US" dirty="0"/>
              <a:t>partners with nonprofit leaders to build and communicate their organizations’ internal strengths. </a:t>
            </a:r>
            <a:endParaRPr lang="en-US" dirty="0">
              <a:cs typeface="Calibri"/>
            </a:endParaRPr>
          </a:p>
          <a:p>
            <a:pPr marL="647065" lvl="3" indent="-305435">
              <a:spcBef>
                <a:spcPts val="500"/>
              </a:spcBef>
              <a:spcAft>
                <a:spcPts val="500"/>
              </a:spcAft>
              <a:buChar char="•"/>
            </a:pPr>
            <a:r>
              <a:rPr lang="en-US" dirty="0"/>
              <a:t>Our previous </a:t>
            </a:r>
            <a:r>
              <a:rPr lang="en-US" b="1" dirty="0"/>
              <a:t>Meets Standards</a:t>
            </a:r>
            <a:r>
              <a:rPr lang="en-US" dirty="0"/>
              <a:t> License expired on May 5, 2021 and our current license is under review.</a:t>
            </a:r>
            <a:endParaRPr lang="en-US" dirty="0">
              <a:cs typeface="Calibri"/>
            </a:endParaRPr>
          </a:p>
          <a:p>
            <a:pPr marL="647065" lvl="3" indent="-305435">
              <a:spcBef>
                <a:spcPts val="500"/>
              </a:spcBef>
              <a:spcAft>
                <a:spcPts val="500"/>
              </a:spcAft>
              <a:buChar char="•"/>
            </a:pPr>
            <a:r>
              <a:rPr lang="en-US" dirty="0"/>
              <a:t>We will submit our information after the current financial audit is approved at the next Board Meeting.</a:t>
            </a:r>
            <a:endParaRPr lang="en-US" dirty="0">
              <a:cs typeface="Calibri"/>
            </a:endParaRPr>
          </a:p>
          <a:p>
            <a:pPr marL="305435" indent="-305435">
              <a:spcBef>
                <a:spcPts val="500"/>
              </a:spcBef>
              <a:spcAft>
                <a:spcPts val="500"/>
              </a:spcAft>
              <a:buFont typeface="Arial"/>
              <a:buChar char="•"/>
            </a:pPr>
            <a:r>
              <a:rPr lang="en-US" dirty="0"/>
              <a:t>We authorize CRC to submit our information to GiveMN the organizers of </a:t>
            </a:r>
            <a:r>
              <a:rPr lang="en-US" b="1" dirty="0"/>
              <a:t>Give to the Max</a:t>
            </a:r>
            <a:r>
              <a:rPr lang="en-US" dirty="0"/>
              <a:t> in November, </a:t>
            </a:r>
            <a:r>
              <a:rPr lang="en-US" b="1" dirty="0"/>
              <a:t>Network for Good</a:t>
            </a:r>
            <a:r>
              <a:rPr lang="en-US" dirty="0"/>
              <a:t> and other nonprofit partner organizations.</a:t>
            </a:r>
            <a:endParaRPr lang="en-US" dirty="0">
              <a:cs typeface="Calibri"/>
            </a:endParaRPr>
          </a:p>
          <a:p>
            <a:pPr marL="305435" indent="-301625">
              <a:spcBef>
                <a:spcPct val="20000"/>
              </a:spcBef>
              <a:spcAft>
                <a:spcPts val="600"/>
              </a:spcAft>
              <a:buFont typeface="Arial"/>
              <a:buChar char="•"/>
            </a:pPr>
            <a:r>
              <a:rPr lang="en-US" b="1" dirty="0"/>
              <a:t>Guidestar</a:t>
            </a:r>
            <a:r>
              <a:rPr lang="en-US" dirty="0"/>
              <a:t> connects donors with the nonprofit information they need.</a:t>
            </a:r>
            <a:endParaRPr lang="en-US" dirty="0">
              <a:cs typeface="Calibri"/>
            </a:endParaRPr>
          </a:p>
          <a:p>
            <a:pPr marL="629920" lvl="1" indent="-457200">
              <a:spcBef>
                <a:spcPct val="20000"/>
              </a:spcBef>
              <a:spcAft>
                <a:spcPts val="600"/>
              </a:spcAft>
              <a:buFont typeface="Arial"/>
              <a:buChar char="•"/>
            </a:pPr>
            <a:r>
              <a:rPr lang="en-US" dirty="0"/>
              <a:t>We are behind in posting information here but expect to get caught up this summer.</a:t>
            </a:r>
            <a:endParaRPr lang="en-US" dirty="0">
              <a:cs typeface="Calibri"/>
            </a:endParaRPr>
          </a:p>
          <a:p>
            <a:pPr marL="305435" indent="-301625">
              <a:spcBef>
                <a:spcPts val="500"/>
              </a:spcBef>
              <a:spcAft>
                <a:spcPts val="500"/>
              </a:spcAft>
              <a:buFont typeface="Arial"/>
              <a:buChar char="•"/>
            </a:pPr>
            <a:r>
              <a:rPr lang="en-US" b="1" dirty="0"/>
              <a:t>Charity Navigator</a:t>
            </a:r>
            <a:r>
              <a:rPr lang="en-US" dirty="0"/>
              <a:t> is a charity assessment organization that evaluates hundreds of thousands of US-based charitable organizations.</a:t>
            </a:r>
            <a:endParaRPr lang="en-US" dirty="0">
              <a:cs typeface="Calibri"/>
            </a:endParaRPr>
          </a:p>
          <a:p>
            <a:pPr marL="629920" lvl="1" indent="-301625">
              <a:spcBef>
                <a:spcPts val="500"/>
              </a:spcBef>
              <a:spcAft>
                <a:spcPts val="500"/>
              </a:spcAft>
              <a:buFont typeface="Arial"/>
              <a:buChar char="•"/>
            </a:pPr>
            <a:r>
              <a:rPr lang="en-US" dirty="0"/>
              <a:t>We will be evaluated by them beginning next year, because our revenue will be greater than $1,000,000 for two years in a row.</a:t>
            </a:r>
            <a:endParaRPr lang="en-US" dirty="0">
              <a:cs typeface="Calibri"/>
            </a:endParaRPr>
          </a:p>
          <a:p>
            <a:pPr marL="727075" lvl="2" indent="-269875">
              <a:spcBef>
                <a:spcPts val="500"/>
              </a:spcBef>
              <a:spcAft>
                <a:spcPts val="500"/>
              </a:spcAft>
              <a:buFont typeface="Wingdings,Sans-Serif"/>
              <a:buChar char="§"/>
            </a:pPr>
            <a:r>
              <a:rPr lang="en-US" b="1" dirty="0"/>
              <a:t>Shelter Animal Counts </a:t>
            </a:r>
            <a:r>
              <a:rPr lang="en-US" dirty="0"/>
              <a:t>maintains </a:t>
            </a:r>
            <a:r>
              <a:rPr lang="en-US" b="1" dirty="0"/>
              <a:t>The National Database </a:t>
            </a:r>
            <a:r>
              <a:rPr lang="en-US" dirty="0"/>
              <a:t>of shelter (and foster) animal statistics, providing facts and enabling insights that save lives.</a:t>
            </a:r>
            <a:endParaRPr lang="en-US" dirty="0">
              <a:cs typeface="Calibri"/>
            </a:endParaRPr>
          </a:p>
          <a:p>
            <a:pPr marL="1085850" lvl="2" indent="-171450">
              <a:buFont typeface="Arial"/>
              <a:buChar char="•"/>
            </a:pPr>
            <a:r>
              <a:rPr lang="en-US" dirty="0"/>
              <a:t>Feline Rescue began reporting to SAC in 2017 </a:t>
            </a:r>
            <a:endParaRPr lang="en-US" dirty="0">
              <a:cs typeface="Calibri" panose="020F0502020204030204"/>
            </a:endParaRPr>
          </a:p>
          <a:p>
            <a:pPr marL="1085850" lvl="2" indent="-171450">
              <a:buFont typeface="Arial"/>
              <a:buChar char="•"/>
            </a:pPr>
            <a:r>
              <a:rPr lang="en-US" dirty="0"/>
              <a:t>In 2021, SAC is starting to measure </a:t>
            </a:r>
            <a:r>
              <a:rPr lang="en-US" b="1" i="1" dirty="0"/>
              <a:t>community services</a:t>
            </a:r>
            <a:r>
              <a:rPr lang="en-US" dirty="0"/>
              <a:t> such as distribution of pet food, pet supplies, grooming (such as our Cat Claw Clipping Clinics), temporary housing for animals (something we would like to do) and other pet retention services, such as the calls outreach director Vickie Lachelt has made over the years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2E1F5F9-7AF1-4C9D-A6DD-0751736D09AF}" type="slidenum">
              <a:rPr lang="en-US"/>
              <a:t>8</a:t>
            </a:fld>
            <a:endParaRPr lang="en-US" dirty="0"/>
          </a:p>
        </p:txBody>
      </p:sp>
    </p:spTree>
    <p:extLst>
      <p:ext uri="{BB962C8B-B14F-4D97-AF65-F5344CB8AC3E}">
        <p14:creationId xmlns:p14="http://schemas.microsoft.com/office/powerpoint/2010/main" val="2572153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Sharon</a:t>
            </a:r>
          </a:p>
          <a:p>
            <a:r>
              <a:rPr lang="en-US" dirty="0"/>
              <a:t> </a:t>
            </a:r>
            <a:endParaRPr lang="en-US" dirty="0">
              <a:cs typeface="Calibri"/>
            </a:endParaRPr>
          </a:p>
          <a:p>
            <a:r>
              <a:rPr lang="en-US" b="1" dirty="0"/>
              <a:t>Descriptions of Intakes:</a:t>
            </a:r>
            <a:endParaRPr lang="en-US" dirty="0"/>
          </a:p>
          <a:p>
            <a:r>
              <a:rPr lang="en-US" dirty="0"/>
              <a:t> </a:t>
            </a:r>
            <a:endParaRPr lang="en-US" dirty="0">
              <a:cs typeface="Calibri"/>
            </a:endParaRPr>
          </a:p>
          <a:p>
            <a:r>
              <a:rPr lang="en-US" dirty="0"/>
              <a:t>Stray/At Large – Stated to be unknown or free-roaming                  </a:t>
            </a:r>
            <a:endParaRPr lang="en-US" dirty="0">
              <a:cs typeface="Calibri"/>
            </a:endParaRPr>
          </a:p>
          <a:p>
            <a:r>
              <a:rPr lang="en-US" dirty="0"/>
              <a:t> </a:t>
            </a:r>
            <a:endParaRPr lang="en-US" dirty="0">
              <a:cs typeface="Calibri"/>
            </a:endParaRPr>
          </a:p>
          <a:p>
            <a:r>
              <a:rPr lang="en-US" dirty="0"/>
              <a:t>Relinquished by Owner -  KA Surrenders: Admitted by owner, including adoption returns. A </a:t>
            </a:r>
            <a:endParaRPr lang="en-US" dirty="0">
              <a:cs typeface="Calibri"/>
            </a:endParaRPr>
          </a:p>
          <a:p>
            <a:r>
              <a:rPr lang="en-US" dirty="0"/>
              <a:t>Transferred in From Agency            </a:t>
            </a:r>
            <a:endParaRPr lang="en-US" dirty="0">
              <a:cs typeface="Calibri"/>
            </a:endParaRPr>
          </a:p>
          <a:p>
            <a:r>
              <a:rPr lang="en-US" dirty="0"/>
              <a:t>Other Intakes – Cats born while in care and types not mentioned elsewhere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2E1F5F9-7AF1-4C9D-A6DD-0751736D09AF}" type="slidenum">
              <a:rPr lang="en-US"/>
              <a:t>9</a:t>
            </a:fld>
            <a:endParaRPr lang="en-US" dirty="0"/>
          </a:p>
        </p:txBody>
      </p:sp>
    </p:spTree>
    <p:extLst>
      <p:ext uri="{BB962C8B-B14F-4D97-AF65-F5344CB8AC3E}">
        <p14:creationId xmlns:p14="http://schemas.microsoft.com/office/powerpoint/2010/main" val="4026291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a:p>
            <a:endParaRPr lang="en-US" dirty="0"/>
          </a:p>
          <a:p>
            <a:r>
              <a:rPr lang="en-US" dirty="0"/>
              <a:t>2020 Audit to be finalized after the next Board Meeting and then posted on the website.</a:t>
            </a:r>
          </a:p>
          <a:p>
            <a:r>
              <a:rPr lang="en-US" dirty="0"/>
              <a:t>IRS 990 form is forthcoming and will be posted online when ready.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2E1F5F9-7AF1-4C9D-A6DD-0751736D09AF}" type="slidenum">
              <a:rPr lang="en-US"/>
              <a:t>10</a:t>
            </a:fld>
            <a:endParaRPr lang="en-US" dirty="0"/>
          </a:p>
        </p:txBody>
      </p:sp>
    </p:spTree>
    <p:extLst>
      <p:ext uri="{BB962C8B-B14F-4D97-AF65-F5344CB8AC3E}">
        <p14:creationId xmlns:p14="http://schemas.microsoft.com/office/powerpoint/2010/main" val="2407076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867038D-8362-416F-A1CD-28BE0D91DF52}" type="datetime1">
              <a:rPr lang="en-US" smtClean="0"/>
              <a:t>2/28/2022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417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C9A8BB-BBB0-427E-9015-65F22FEB410C}" type="datetime1">
              <a:rPr lang="en-US" smtClean="0"/>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419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4D9A890-190F-49CB-A40E-894CED988EBA}" type="datetime1">
              <a:rPr lang="en-US" smtClean="0"/>
              <a:t>2/28/2022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938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6E10B2-9D4A-441F-8C90-151F009013AE}" type="datetime1">
              <a:rPr lang="en-US" smtClean="0"/>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B0D0D7-024E-45AA-A0BE-B360D3ABACB4}" type="datetime1">
              <a:rPr lang="en-US" smtClean="0"/>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659295-1665-4DE7-A682-B896826D3499}" type="datetime1">
              <a:rPr lang="en-US" smtClean="0"/>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F1A47E-F153-48A2-9BBA-ED569C8937CB}" type="datetime1">
              <a:rPr lang="en-US" smtClean="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AB049F-6A3D-4A72-9477-0CA31888F6C5}" type="datetime1">
              <a:rPr lang="en-US" smtClean="0"/>
              <a:t>2/28/2022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822A18-6BC5-44EE-A6F7-C1124D9B9C39}" type="datetime1">
              <a:rPr lang="en-US" smtClean="0"/>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36DF0-A8EE-4DDF-84D3-0FD0CE9AB588}" type="datetime1">
              <a:rPr lang="en-US" smtClean="0"/>
              <a:t>2/28/2022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F9CE25-ADF3-44DC-972C-9A8906EA87F8}" type="datetime1">
              <a:rPr lang="en-US" smtClean="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A70CC-4CAB-48D5-B378-9FB0782840E2}" type="datetime1">
              <a:rPr lang="en-US" smtClean="0"/>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0627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94CE77-7079-4E93-82AA-4D982CCFF8DD}" type="datetime1">
              <a:rPr lang="en-US" smtClean="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144CE-CC6B-4558-B963-D3E78FF8D9C9}" type="datetime1">
              <a:rPr lang="en-US" smtClean="0"/>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96E16-6D84-4ECC-B4A7-82B326BA5AB8}" type="datetime1">
              <a:rPr lang="en-US" smtClean="0"/>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0402944-612E-4170-8FA4-5A35C11BF122}" type="datetime1">
              <a:rPr lang="en-US" smtClean="0"/>
              <a:t>2/28/2022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8092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D3C2C1-A2B2-4CE5-9405-66C28193EFC9}" type="datetime1">
              <a:rPr lang="en-US" smtClean="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9859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343797-78BD-434E-8179-D2D64EE73729}" type="datetime1">
              <a:rPr lang="en-US" smtClean="0"/>
              <a:t>2/28/2022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629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B82FDB5-5E7D-40B3-B575-33CBA16DF008}" type="datetime1">
              <a:rPr lang="en-US" smtClean="0"/>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293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22F8A-5987-4F5B-B17D-34942EF71698}" type="datetime1">
              <a:rPr lang="en-US" smtClean="0"/>
              <a:t>2/28/2022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3229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ED5B776-4AD5-4631-843B-B795C8815D21}" type="datetime1">
              <a:rPr lang="en-US" smtClean="0"/>
              <a:t>2/28/2022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533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6005C-6B05-4D39-A023-EE8828408856}" type="datetime1">
              <a:rPr lang="en-US" smtClean="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7409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a:t>
            </a:r>
          </a:p>
          <a:p>
            <a:pPr lvl="7"/>
            <a:r>
              <a:rPr lang="en-US"/>
              <a:t>Eight</a:t>
            </a:r>
          </a:p>
          <a:p>
            <a:pPr lvl="8"/>
            <a:r>
              <a:rPr lang="en-US"/>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9F2B5A5-D3A5-4AA3-850C-3B83EC1476AB}" type="datetime1">
              <a:rPr lang="en-US" smtClean="0"/>
              <a:t>2/28/2022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8106814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76AA2-450F-4BD9-B299-C026AB3E14B1}" type="datetime1">
              <a:rPr lang="en-US" smtClean="0"/>
              <a:t>2/28/2022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Kaylen.Broms@felinerescue.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elinerescue.org/news-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Phil.Manz@felinerescue.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hyperlink" Target="https://felinerescue.org/board-of-directors-candidate-interest-for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hyperlink" Target="https://www.advantageengagement.com/1076/login_company_HP.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www.shelteranimalscount.org/" TargetMode="External"/><Relationship Id="rId3" Type="http://schemas.openxmlformats.org/officeDocument/2006/relationships/hyperlink" Target="https://smartgivers.org/about/" TargetMode="External"/><Relationship Id="rId7" Type="http://schemas.openxmlformats.org/officeDocument/2006/relationships/hyperlink" Target="https://www.charitynavigator.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guidestar.org/" TargetMode="External"/><Relationship Id="rId5" Type="http://schemas.openxmlformats.org/officeDocument/2006/relationships/hyperlink" Target="https://www.networkforgood.com/" TargetMode="External"/><Relationship Id="rId4" Type="http://schemas.openxmlformats.org/officeDocument/2006/relationships/hyperlink" Target="https://www.givemn.org/giving-events/springforwardmn21/hom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AFC9-292D-40DE-A766-78548FA71067}"/>
              </a:ext>
            </a:extLst>
          </p:cNvPr>
          <p:cNvSpPr>
            <a:spLocks noGrp="1"/>
          </p:cNvSpPr>
          <p:nvPr>
            <p:ph type="ctrTitle" idx="4294967295"/>
          </p:nvPr>
        </p:nvSpPr>
        <p:spPr>
          <a:xfrm>
            <a:off x="459288" y="772003"/>
            <a:ext cx="9144000" cy="3290888"/>
          </a:xfrm>
        </p:spPr>
        <p:txBody>
          <a:bodyPr anchor="ctr">
            <a:normAutofit fontScale="90000"/>
          </a:bodyPr>
          <a:lstStyle/>
          <a:p>
            <a:r>
              <a:rPr lang="en-US" sz="6600" b="1" dirty="0">
                <a:solidFill>
                  <a:schemeClr val="accent2"/>
                </a:solidFill>
              </a:rPr>
              <a:t>Feline Rescue</a:t>
            </a:r>
            <a:br>
              <a:rPr lang="en-US" sz="6600" b="1" dirty="0">
                <a:solidFill>
                  <a:schemeClr val="accent2"/>
                </a:solidFill>
              </a:rPr>
            </a:br>
            <a:r>
              <a:rPr lang="en-US" sz="6600" b="1" dirty="0">
                <a:solidFill>
                  <a:schemeClr val="accent2"/>
                </a:solidFill>
              </a:rPr>
              <a:t>Annual Meeting </a:t>
            </a:r>
            <a:br>
              <a:rPr lang="en-US" sz="6600" b="1" dirty="0">
                <a:solidFill>
                  <a:schemeClr val="accent2"/>
                </a:solidFill>
              </a:rPr>
            </a:br>
            <a:r>
              <a:rPr lang="en-US" sz="5400" b="1" dirty="0">
                <a:solidFill>
                  <a:schemeClr val="accent2"/>
                </a:solidFill>
              </a:rPr>
              <a:t>May 15, 2021</a:t>
            </a:r>
            <a:br>
              <a:rPr lang="en-US" sz="5400" b="1" dirty="0">
                <a:solidFill>
                  <a:schemeClr val="accent2"/>
                </a:solidFill>
              </a:rPr>
            </a:br>
            <a:r>
              <a:rPr lang="en-US" sz="2200" b="1" dirty="0">
                <a:solidFill>
                  <a:schemeClr val="accent2"/>
                </a:solidFill>
              </a:rPr>
              <a:t>edited June, 2021 to Match Audited Financial Statements</a:t>
            </a:r>
            <a:br>
              <a:rPr lang="en-US" sz="4900" b="1" dirty="0"/>
            </a:br>
            <a:endParaRPr lang="en-US" sz="2000" b="1" dirty="0">
              <a:solidFill>
                <a:schemeClr val="accent2"/>
              </a:solidFill>
            </a:endParaRPr>
          </a:p>
        </p:txBody>
      </p:sp>
      <p:pic>
        <p:nvPicPr>
          <p:cNvPr id="5" name="Picture 4">
            <a:extLst>
              <a:ext uri="{FF2B5EF4-FFF2-40B4-BE49-F238E27FC236}">
                <a16:creationId xmlns:a16="http://schemas.microsoft.com/office/drawing/2014/main" id="{B9A57CA1-27F3-449A-90EF-C85585100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9576" y="2721082"/>
            <a:ext cx="3835658" cy="3780139"/>
          </a:xfrm>
          <a:prstGeom prst="rect">
            <a:avLst/>
          </a:prstGeom>
        </p:spPr>
      </p:pic>
    </p:spTree>
    <p:extLst>
      <p:ext uri="{BB962C8B-B14F-4D97-AF65-F5344CB8AC3E}">
        <p14:creationId xmlns:p14="http://schemas.microsoft.com/office/powerpoint/2010/main" val="3649512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727" y="550344"/>
            <a:ext cx="11130546" cy="1250301"/>
          </a:xfrm>
        </p:spPr>
        <p:txBody>
          <a:bodyPr vert="horz" lIns="91440" tIns="45720" rIns="91440" bIns="45720" rtlCol="0" anchor="ctr">
            <a:normAutofit/>
          </a:bodyPr>
          <a:lstStyle/>
          <a:p>
            <a:pPr algn="ctr"/>
            <a:r>
              <a:rPr lang="en-US" sz="4000" b="1" dirty="0"/>
              <a:t>Finance Monitoring</a:t>
            </a:r>
            <a:endParaRPr lang="en-US" sz="3200" b="1" dirty="0"/>
          </a:p>
        </p:txBody>
      </p:sp>
      <p:graphicFrame>
        <p:nvGraphicFramePr>
          <p:cNvPr id="5" name="Table 5">
            <a:extLst>
              <a:ext uri="{FF2B5EF4-FFF2-40B4-BE49-F238E27FC236}">
                <a16:creationId xmlns:a16="http://schemas.microsoft.com/office/drawing/2014/main" id="{A55919FB-4EC3-4064-8DA1-96B97C56CEC6}"/>
              </a:ext>
            </a:extLst>
          </p:cNvPr>
          <p:cNvGraphicFramePr>
            <a:graphicFrameLocks noGrp="1"/>
          </p:cNvGraphicFramePr>
          <p:nvPr>
            <p:extLst>
              <p:ext uri="{D42A27DB-BD31-4B8C-83A1-F6EECF244321}">
                <p14:modId xmlns:p14="http://schemas.microsoft.com/office/powerpoint/2010/main" val="4084289774"/>
              </p:ext>
            </p:extLst>
          </p:nvPr>
        </p:nvGraphicFramePr>
        <p:xfrm>
          <a:off x="3214914" y="1959428"/>
          <a:ext cx="5477338" cy="2225040"/>
        </p:xfrm>
        <a:graphic>
          <a:graphicData uri="http://schemas.openxmlformats.org/drawingml/2006/table">
            <a:tbl>
              <a:tblPr firstRow="1" bandRow="1">
                <a:tableStyleId>{0E3FDE45-AF77-4B5C-9715-49D594BDF05E}</a:tableStyleId>
              </a:tblPr>
              <a:tblGrid>
                <a:gridCol w="3947885">
                  <a:extLst>
                    <a:ext uri="{9D8B030D-6E8A-4147-A177-3AD203B41FA5}">
                      <a16:colId xmlns:a16="http://schemas.microsoft.com/office/drawing/2014/main" val="4012737569"/>
                    </a:ext>
                  </a:extLst>
                </a:gridCol>
                <a:gridCol w="1529453">
                  <a:extLst>
                    <a:ext uri="{9D8B030D-6E8A-4147-A177-3AD203B41FA5}">
                      <a16:colId xmlns:a16="http://schemas.microsoft.com/office/drawing/2014/main" val="517722892"/>
                    </a:ext>
                  </a:extLst>
                </a:gridCol>
              </a:tblGrid>
              <a:tr h="508000">
                <a:tc gridSpan="2">
                  <a:txBody>
                    <a:bodyPr/>
                    <a:lstStyle/>
                    <a:p>
                      <a:pPr algn="ctr"/>
                      <a:r>
                        <a:rPr lang="en-US" sz="2400" dirty="0"/>
                        <a:t>As of</a:t>
                      </a:r>
                      <a:r>
                        <a:rPr lang="en-US" sz="2400" baseline="0" dirty="0"/>
                        <a:t> December </a:t>
                      </a:r>
                      <a:r>
                        <a:rPr lang="en-US" sz="2400" dirty="0"/>
                        <a:t>2020, Audited</a:t>
                      </a:r>
                      <a:br>
                        <a:rPr lang="en-US" sz="2400" dirty="0"/>
                      </a:br>
                      <a:r>
                        <a:rPr lang="en-US" sz="1200" dirty="0"/>
                        <a:t>as of 12/31/2020</a:t>
                      </a:r>
                    </a:p>
                  </a:txBody>
                  <a:tcPr anchor="ctr"/>
                </a:tc>
                <a:tc hMerge="1">
                  <a:txBody>
                    <a:bodyPr/>
                    <a:lstStyle/>
                    <a:p>
                      <a:endParaRPr lang="en-US"/>
                    </a:p>
                  </a:txBody>
                  <a:tcPr marL="0" marR="0" marT="0" marB="0" horzOverflow="overflow"/>
                </a:tc>
                <a:extLst>
                  <a:ext uri="{0D108BD9-81ED-4DB2-BD59-A6C34878D82A}">
                    <a16:rowId xmlns:a16="http://schemas.microsoft.com/office/drawing/2014/main" val="3646881733"/>
                  </a:ext>
                </a:extLst>
              </a:tr>
              <a:tr h="370840">
                <a:tc>
                  <a:txBody>
                    <a:bodyPr/>
                    <a:lstStyle/>
                    <a:p>
                      <a:r>
                        <a:rPr lang="en-US" sz="2000" dirty="0"/>
                        <a:t>Investments</a:t>
                      </a:r>
                    </a:p>
                  </a:txBody>
                  <a:tcPr/>
                </a:tc>
                <a:tc>
                  <a:txBody>
                    <a:bodyPr/>
                    <a:lstStyle/>
                    <a:p>
                      <a:pPr algn="r"/>
                      <a:r>
                        <a:rPr lang="en-US" sz="2000" dirty="0"/>
                        <a:t>1,447,000</a:t>
                      </a:r>
                    </a:p>
                  </a:txBody>
                  <a:tcPr/>
                </a:tc>
                <a:extLst>
                  <a:ext uri="{0D108BD9-81ED-4DB2-BD59-A6C34878D82A}">
                    <a16:rowId xmlns:a16="http://schemas.microsoft.com/office/drawing/2014/main" val="3875495141"/>
                  </a:ext>
                </a:extLst>
              </a:tr>
              <a:tr h="370840">
                <a:tc>
                  <a:txBody>
                    <a:bodyPr/>
                    <a:lstStyle/>
                    <a:p>
                      <a:r>
                        <a:rPr lang="en-US" sz="2000" dirty="0"/>
                        <a:t>Property and Equipment</a:t>
                      </a:r>
                    </a:p>
                  </a:txBody>
                  <a:tcPr/>
                </a:tc>
                <a:tc>
                  <a:txBody>
                    <a:bodyPr/>
                    <a:lstStyle/>
                    <a:p>
                      <a:pPr algn="r"/>
                      <a:r>
                        <a:rPr lang="en-US" sz="2000" dirty="0"/>
                        <a:t>1,007,000</a:t>
                      </a:r>
                    </a:p>
                  </a:txBody>
                  <a:tcPr/>
                </a:tc>
                <a:extLst>
                  <a:ext uri="{0D108BD9-81ED-4DB2-BD59-A6C34878D82A}">
                    <a16:rowId xmlns:a16="http://schemas.microsoft.com/office/drawing/2014/main" val="1632096026"/>
                  </a:ext>
                </a:extLst>
              </a:tr>
              <a:tr h="370840">
                <a:tc>
                  <a:txBody>
                    <a:bodyPr/>
                    <a:lstStyle/>
                    <a:p>
                      <a:r>
                        <a:rPr lang="en-US" sz="2000" dirty="0"/>
                        <a:t>Short Term Assets</a:t>
                      </a:r>
                    </a:p>
                  </a:txBody>
                  <a:tcPr/>
                </a:tc>
                <a:tc>
                  <a:txBody>
                    <a:bodyPr/>
                    <a:lstStyle/>
                    <a:p>
                      <a:pPr algn="r"/>
                      <a:r>
                        <a:rPr lang="en-US" sz="2000" dirty="0"/>
                        <a:t>480,000</a:t>
                      </a:r>
                    </a:p>
                  </a:txBody>
                  <a:tcPr/>
                </a:tc>
                <a:extLst>
                  <a:ext uri="{0D108BD9-81ED-4DB2-BD59-A6C34878D82A}">
                    <a16:rowId xmlns:a16="http://schemas.microsoft.com/office/drawing/2014/main" val="906467142"/>
                  </a:ext>
                </a:extLst>
              </a:tr>
              <a:tr h="370840">
                <a:tc>
                  <a:txBody>
                    <a:bodyPr/>
                    <a:lstStyle/>
                    <a:p>
                      <a:pPr algn="r"/>
                      <a:r>
                        <a:rPr lang="en-US" sz="2000" dirty="0"/>
                        <a:t>Total</a:t>
                      </a:r>
                    </a:p>
                  </a:txBody>
                  <a:tcPr/>
                </a:tc>
                <a:tc>
                  <a:txBody>
                    <a:bodyPr/>
                    <a:lstStyle/>
                    <a:p>
                      <a:pPr algn="r"/>
                      <a:r>
                        <a:rPr lang="en-US" sz="2000" dirty="0"/>
                        <a:t>2,934,000</a:t>
                      </a:r>
                    </a:p>
                  </a:txBody>
                  <a:tcPr/>
                </a:tc>
                <a:extLst>
                  <a:ext uri="{0D108BD9-81ED-4DB2-BD59-A6C34878D82A}">
                    <a16:rowId xmlns:a16="http://schemas.microsoft.com/office/drawing/2014/main" val="2188088958"/>
                  </a:ext>
                </a:extLst>
              </a:tr>
            </a:tbl>
          </a:graphicData>
        </a:graphic>
      </p:graphicFrame>
      <p:sp>
        <p:nvSpPr>
          <p:cNvPr id="6" name="TextBox 5">
            <a:extLst>
              <a:ext uri="{FF2B5EF4-FFF2-40B4-BE49-F238E27FC236}">
                <a16:creationId xmlns:a16="http://schemas.microsoft.com/office/drawing/2014/main" id="{71E61AC9-ECF0-4023-A58E-7DEB63D0DFB2}"/>
              </a:ext>
            </a:extLst>
          </p:cNvPr>
          <p:cNvSpPr txBox="1"/>
          <p:nvPr/>
        </p:nvSpPr>
        <p:spPr>
          <a:xfrm>
            <a:off x="411785" y="5113476"/>
            <a:ext cx="11139714" cy="147732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u="sng" dirty="0"/>
              <a:t>Committee Meeting Frequency</a:t>
            </a:r>
            <a:endParaRPr lang="en-US" u="sng" dirty="0"/>
          </a:p>
          <a:p>
            <a:pPr algn="ctr"/>
            <a:r>
              <a:rPr lang="en-US" sz="2400" dirty="0"/>
              <a:t>Finance / monthly </a:t>
            </a:r>
            <a:endParaRPr lang="en-US" dirty="0"/>
          </a:p>
          <a:p>
            <a:pPr algn="ctr"/>
            <a:r>
              <a:rPr lang="en-US" sz="2400" dirty="0"/>
              <a:t>Investment / quarterly</a:t>
            </a:r>
            <a:endParaRPr lang="en-US" dirty="0"/>
          </a:p>
          <a:p>
            <a:pPr algn="ctr"/>
            <a:endParaRPr lang="en-US" dirty="0"/>
          </a:p>
        </p:txBody>
      </p:sp>
      <p:sp>
        <p:nvSpPr>
          <p:cNvPr id="3" name="Slide Number Placeholder 2">
            <a:extLst>
              <a:ext uri="{FF2B5EF4-FFF2-40B4-BE49-F238E27FC236}">
                <a16:creationId xmlns:a16="http://schemas.microsoft.com/office/drawing/2014/main" id="{063D74A4-27B2-43A7-81CA-202DC7741526}"/>
              </a:ext>
            </a:extLst>
          </p:cNvPr>
          <p:cNvSpPr>
            <a:spLocks noGrp="1"/>
          </p:cNvSpPr>
          <p:nvPr>
            <p:ph type="sldNum" sz="quarter" idx="12"/>
          </p:nvPr>
        </p:nvSpPr>
        <p:spPr/>
        <p:txBody>
          <a:bodyPr/>
          <a:lstStyle/>
          <a:p>
            <a:fld id="{D57F1E4F-1CFF-5643-939E-217C01CDF565}" type="slidenum">
              <a:rPr lang="en-US" dirty="0"/>
              <a:pPr/>
              <a:t>10</a:t>
            </a:fld>
            <a:endParaRPr lang="en-US" dirty="0"/>
          </a:p>
        </p:txBody>
      </p:sp>
    </p:spTree>
    <p:extLst>
      <p:ext uri="{BB962C8B-B14F-4D97-AF65-F5344CB8AC3E}">
        <p14:creationId xmlns:p14="http://schemas.microsoft.com/office/powerpoint/2010/main" val="17048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6FF9-F026-4DC8-B818-804828933215}"/>
              </a:ext>
            </a:extLst>
          </p:cNvPr>
          <p:cNvSpPr>
            <a:spLocks noGrp="1"/>
          </p:cNvSpPr>
          <p:nvPr>
            <p:ph type="title"/>
          </p:nvPr>
        </p:nvSpPr>
        <p:spPr>
          <a:xfrm>
            <a:off x="530726" y="780292"/>
            <a:ext cx="11222496" cy="891162"/>
          </a:xfrm>
        </p:spPr>
        <p:txBody>
          <a:bodyPr vert="horz" lIns="91440" tIns="45720" rIns="91440" bIns="45720" rtlCol="0" anchor="ctr">
            <a:normAutofit/>
          </a:bodyPr>
          <a:lstStyle/>
          <a:p>
            <a:pPr algn="ctr"/>
            <a:r>
              <a:rPr lang="en-US" sz="4000" b="1" dirty="0"/>
              <a:t>Financial Results  </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1981528813"/>
              </p:ext>
            </p:extLst>
          </p:nvPr>
        </p:nvGraphicFramePr>
        <p:xfrm>
          <a:off x="741946" y="2072105"/>
          <a:ext cx="10666646" cy="3669623"/>
        </p:xfrm>
        <a:graphic>
          <a:graphicData uri="http://schemas.openxmlformats.org/drawingml/2006/table">
            <a:tbl>
              <a:tblPr firstRow="1" bandRow="1">
                <a:tableStyleId>{0E3FDE45-AF77-4B5C-9715-49D594BDF05E}</a:tableStyleId>
              </a:tblPr>
              <a:tblGrid>
                <a:gridCol w="4047612">
                  <a:extLst>
                    <a:ext uri="{9D8B030D-6E8A-4147-A177-3AD203B41FA5}">
                      <a16:colId xmlns:a16="http://schemas.microsoft.com/office/drawing/2014/main" val="4266393497"/>
                    </a:ext>
                  </a:extLst>
                </a:gridCol>
                <a:gridCol w="1835354">
                  <a:extLst>
                    <a:ext uri="{9D8B030D-6E8A-4147-A177-3AD203B41FA5}">
                      <a16:colId xmlns:a16="http://schemas.microsoft.com/office/drawing/2014/main" val="4125880679"/>
                    </a:ext>
                  </a:extLst>
                </a:gridCol>
                <a:gridCol w="1491215">
                  <a:extLst>
                    <a:ext uri="{9D8B030D-6E8A-4147-A177-3AD203B41FA5}">
                      <a16:colId xmlns:a16="http://schemas.microsoft.com/office/drawing/2014/main" val="4122250061"/>
                    </a:ext>
                  </a:extLst>
                </a:gridCol>
                <a:gridCol w="1556774">
                  <a:extLst>
                    <a:ext uri="{9D8B030D-6E8A-4147-A177-3AD203B41FA5}">
                      <a16:colId xmlns:a16="http://schemas.microsoft.com/office/drawing/2014/main" val="2682745884"/>
                    </a:ext>
                  </a:extLst>
                </a:gridCol>
                <a:gridCol w="1735691">
                  <a:extLst>
                    <a:ext uri="{9D8B030D-6E8A-4147-A177-3AD203B41FA5}">
                      <a16:colId xmlns:a16="http://schemas.microsoft.com/office/drawing/2014/main" val="875223839"/>
                    </a:ext>
                  </a:extLst>
                </a:gridCol>
              </a:tblGrid>
              <a:tr h="708526">
                <a:tc>
                  <a:txBody>
                    <a:bodyPr/>
                    <a:lstStyle/>
                    <a:p>
                      <a:pPr algn="r"/>
                      <a:r>
                        <a:rPr lang="en-US" sz="2400" dirty="0"/>
                        <a:t>Revenue</a:t>
                      </a:r>
                      <a:r>
                        <a:rPr lang="en-US" sz="2400" baseline="0" dirty="0"/>
                        <a:t> / Expense</a:t>
                      </a:r>
                      <a:endParaRPr lang="en-US" sz="2400" dirty="0"/>
                    </a:p>
                  </a:txBody>
                  <a:tcPr anchor="ctr"/>
                </a:tc>
                <a:tc>
                  <a:txBody>
                    <a:bodyPr/>
                    <a:lstStyle/>
                    <a:p>
                      <a:pPr algn="r"/>
                      <a:r>
                        <a:rPr lang="en-US" sz="2400" dirty="0"/>
                        <a:t>2018</a:t>
                      </a:r>
                    </a:p>
                  </a:txBody>
                  <a:tcPr anchor="ctr"/>
                </a:tc>
                <a:tc>
                  <a:txBody>
                    <a:bodyPr/>
                    <a:lstStyle/>
                    <a:p>
                      <a:pPr algn="r"/>
                      <a:r>
                        <a:rPr lang="en-US" sz="2400" dirty="0"/>
                        <a:t>2019</a:t>
                      </a:r>
                    </a:p>
                  </a:txBody>
                  <a:tcPr anchor="ctr"/>
                </a:tc>
                <a:tc>
                  <a:txBody>
                    <a:bodyPr/>
                    <a:lstStyle/>
                    <a:p>
                      <a:pPr algn="r"/>
                      <a:r>
                        <a:rPr lang="en-US" sz="2400" dirty="0"/>
                        <a:t>2020</a:t>
                      </a:r>
                    </a:p>
                  </a:txBody>
                  <a:tcPr anchor="ctr"/>
                </a:tc>
                <a:tc>
                  <a:txBody>
                    <a:bodyPr/>
                    <a:lstStyle/>
                    <a:p>
                      <a:pPr algn="r"/>
                      <a:r>
                        <a:rPr lang="en-US" sz="2400" dirty="0"/>
                        <a:t>2021 Projection</a:t>
                      </a:r>
                    </a:p>
                  </a:txBody>
                  <a:tcPr anchor="ctr"/>
                </a:tc>
                <a:extLst>
                  <a:ext uri="{0D108BD9-81ED-4DB2-BD59-A6C34878D82A}">
                    <a16:rowId xmlns:a16="http://schemas.microsoft.com/office/drawing/2014/main" val="3203723641"/>
                  </a:ext>
                </a:extLst>
              </a:tr>
              <a:tr h="401052">
                <a:tc>
                  <a:txBody>
                    <a:bodyPr/>
                    <a:lstStyle/>
                    <a:p>
                      <a:pPr algn="r"/>
                      <a:r>
                        <a:rPr lang="en-US" sz="2400" dirty="0"/>
                        <a:t> Recurring Revenue</a:t>
                      </a:r>
                    </a:p>
                  </a:txBody>
                  <a:tcPr anchor="ctr"/>
                </a:tc>
                <a:tc>
                  <a:txBody>
                    <a:bodyPr/>
                    <a:lstStyle/>
                    <a:p>
                      <a:pPr algn="r"/>
                      <a:r>
                        <a:rPr lang="en-US" sz="2400" dirty="0"/>
                        <a:t>540,000</a:t>
                      </a:r>
                    </a:p>
                  </a:txBody>
                  <a:tcPr anchor="ctr"/>
                </a:tc>
                <a:tc>
                  <a:txBody>
                    <a:bodyPr/>
                    <a:lstStyle/>
                    <a:p>
                      <a:pPr algn="r"/>
                      <a:r>
                        <a:rPr lang="en-US" sz="2400" dirty="0"/>
                        <a:t>548,000</a:t>
                      </a:r>
                    </a:p>
                  </a:txBody>
                  <a:tcPr anchor="ctr"/>
                </a:tc>
                <a:tc>
                  <a:txBody>
                    <a:bodyPr/>
                    <a:lstStyle/>
                    <a:p>
                      <a:pPr algn="r"/>
                      <a:r>
                        <a:rPr lang="en-US" sz="2400" dirty="0"/>
                        <a:t>485,000</a:t>
                      </a:r>
                    </a:p>
                  </a:txBody>
                  <a:tcPr anchor="ctr"/>
                </a:tc>
                <a:tc>
                  <a:txBody>
                    <a:bodyPr/>
                    <a:lstStyle/>
                    <a:p>
                      <a:pPr algn="r"/>
                      <a:r>
                        <a:rPr lang="en-US" sz="2400" dirty="0"/>
                        <a:t>485,000</a:t>
                      </a:r>
                    </a:p>
                  </a:txBody>
                  <a:tcPr anchor="ctr"/>
                </a:tc>
                <a:extLst>
                  <a:ext uri="{0D108BD9-81ED-4DB2-BD59-A6C34878D82A}">
                    <a16:rowId xmlns:a16="http://schemas.microsoft.com/office/drawing/2014/main" val="3974464111"/>
                  </a:ext>
                </a:extLst>
              </a:tr>
              <a:tr h="374315">
                <a:tc>
                  <a:txBody>
                    <a:bodyPr/>
                    <a:lstStyle/>
                    <a:p>
                      <a:pPr marL="0" indent="0" algn="r">
                        <a:buFontTx/>
                        <a:buNone/>
                      </a:pPr>
                      <a:r>
                        <a:rPr lang="en-US" sz="2400" dirty="0"/>
                        <a:t>Expenses</a:t>
                      </a:r>
                    </a:p>
                  </a:txBody>
                  <a:tcPr anchor="ctr"/>
                </a:tc>
                <a:tc>
                  <a:txBody>
                    <a:bodyPr/>
                    <a:lstStyle/>
                    <a:p>
                      <a:pPr algn="r"/>
                      <a:r>
                        <a:rPr lang="en-US" sz="2400" u="none" dirty="0"/>
                        <a:t>973,000</a:t>
                      </a:r>
                    </a:p>
                  </a:txBody>
                  <a:tcPr anchor="ctr"/>
                </a:tc>
                <a:tc>
                  <a:txBody>
                    <a:bodyPr/>
                    <a:lstStyle/>
                    <a:p>
                      <a:pPr algn="r"/>
                      <a:r>
                        <a:rPr lang="en-US" sz="2400" u="none" dirty="0"/>
                        <a:t>945,000</a:t>
                      </a:r>
                    </a:p>
                  </a:txBody>
                  <a:tcPr anchor="ctr"/>
                </a:tc>
                <a:tc>
                  <a:txBody>
                    <a:bodyPr/>
                    <a:lstStyle/>
                    <a:p>
                      <a:pPr algn="r"/>
                      <a:r>
                        <a:rPr lang="en-US" sz="2400" u="none" dirty="0"/>
                        <a:t>742,000</a:t>
                      </a:r>
                    </a:p>
                  </a:txBody>
                  <a:tcPr anchor="ctr"/>
                </a:tc>
                <a:tc>
                  <a:txBody>
                    <a:bodyPr/>
                    <a:lstStyle/>
                    <a:p>
                      <a:pPr algn="r"/>
                      <a:r>
                        <a:rPr lang="en-US" sz="2400" u="none" dirty="0"/>
                        <a:t>1,000,000</a:t>
                      </a:r>
                    </a:p>
                  </a:txBody>
                  <a:tcPr anchor="ctr"/>
                </a:tc>
                <a:extLst>
                  <a:ext uri="{0D108BD9-81ED-4DB2-BD59-A6C34878D82A}">
                    <a16:rowId xmlns:a16="http://schemas.microsoft.com/office/drawing/2014/main" val="3223777157"/>
                  </a:ext>
                </a:extLst>
              </a:tr>
              <a:tr h="374315">
                <a:tc>
                  <a:txBody>
                    <a:bodyPr/>
                    <a:lstStyle/>
                    <a:p>
                      <a:pPr algn="r"/>
                      <a:r>
                        <a:rPr lang="en-US" sz="2400" baseline="0" dirty="0"/>
                        <a:t>Net Income</a:t>
                      </a:r>
                      <a:endParaRPr lang="en-US" sz="2400" dirty="0"/>
                    </a:p>
                  </a:txBody>
                  <a:tcPr anchor="ctr"/>
                </a:tc>
                <a:tc>
                  <a:txBody>
                    <a:bodyPr/>
                    <a:lstStyle/>
                    <a:p>
                      <a:pPr algn="r"/>
                      <a:r>
                        <a:rPr lang="en-US" sz="2400" dirty="0">
                          <a:solidFill>
                            <a:schemeClr val="tx1"/>
                          </a:solidFill>
                        </a:rPr>
                        <a:t>(433,000)</a:t>
                      </a:r>
                    </a:p>
                  </a:txBody>
                  <a:tcPr anchor="ctr"/>
                </a:tc>
                <a:tc>
                  <a:txBody>
                    <a:bodyPr/>
                    <a:lstStyle/>
                    <a:p>
                      <a:pPr algn="r"/>
                      <a:r>
                        <a:rPr lang="en-US" sz="2400" dirty="0">
                          <a:solidFill>
                            <a:schemeClr val="tx1"/>
                          </a:solidFill>
                        </a:rPr>
                        <a:t>(397,000)</a:t>
                      </a:r>
                    </a:p>
                  </a:txBody>
                  <a:tcPr anchor="ctr"/>
                </a:tc>
                <a:tc>
                  <a:txBody>
                    <a:bodyPr/>
                    <a:lstStyle/>
                    <a:p>
                      <a:pPr algn="r"/>
                      <a:r>
                        <a:rPr lang="en-US" sz="2400" baseline="0" dirty="0">
                          <a:solidFill>
                            <a:schemeClr val="tx1"/>
                          </a:solidFill>
                        </a:rPr>
                        <a:t>(257,000)</a:t>
                      </a:r>
                      <a:endParaRPr lang="en-US" sz="2400" dirty="0">
                        <a:solidFill>
                          <a:schemeClr val="tx1"/>
                        </a:solidFill>
                      </a:endParaRPr>
                    </a:p>
                  </a:txBody>
                  <a:tcPr anchor="ctr"/>
                </a:tc>
                <a:tc>
                  <a:txBody>
                    <a:bodyPr/>
                    <a:lstStyle/>
                    <a:p>
                      <a:pPr algn="r"/>
                      <a:r>
                        <a:rPr lang="en-US" sz="2400" dirty="0"/>
                        <a:t>(515,000)</a:t>
                      </a:r>
                    </a:p>
                  </a:txBody>
                  <a:tcPr anchor="ctr"/>
                </a:tc>
                <a:extLst>
                  <a:ext uri="{0D108BD9-81ED-4DB2-BD59-A6C34878D82A}">
                    <a16:rowId xmlns:a16="http://schemas.microsoft.com/office/drawing/2014/main" val="1520348874"/>
                  </a:ext>
                </a:extLst>
              </a:tr>
              <a:tr h="374315">
                <a:tc>
                  <a:txBody>
                    <a:bodyPr/>
                    <a:lstStyle/>
                    <a:p>
                      <a:pPr algn="r"/>
                      <a:r>
                        <a:rPr lang="en-US" sz="2400" dirty="0"/>
                        <a:t>Investments</a:t>
                      </a:r>
                      <a:endParaRPr lang="en-US" sz="2400" baseline="0" dirty="0"/>
                    </a:p>
                  </a:txBody>
                  <a:tcPr anchor="ctr"/>
                </a:tc>
                <a:tc>
                  <a:txBody>
                    <a:bodyPr/>
                    <a:lstStyle/>
                    <a:p>
                      <a:pPr algn="r"/>
                      <a:r>
                        <a:rPr lang="en-US" sz="2400" dirty="0">
                          <a:solidFill>
                            <a:schemeClr val="tx1"/>
                          </a:solidFill>
                        </a:rPr>
                        <a:t>(117,000)</a:t>
                      </a:r>
                    </a:p>
                  </a:txBody>
                  <a:tcPr anchor="ctr"/>
                </a:tc>
                <a:tc>
                  <a:txBody>
                    <a:bodyPr/>
                    <a:lstStyle/>
                    <a:p>
                      <a:pPr algn="r"/>
                      <a:r>
                        <a:rPr lang="en-US" sz="2400" dirty="0">
                          <a:solidFill>
                            <a:schemeClr val="tx1"/>
                          </a:solidFill>
                        </a:rPr>
                        <a:t>173,000</a:t>
                      </a:r>
                    </a:p>
                  </a:txBody>
                  <a:tcPr anchor="ctr"/>
                </a:tc>
                <a:tc>
                  <a:txBody>
                    <a:bodyPr/>
                    <a:lstStyle/>
                    <a:p>
                      <a:pPr algn="r"/>
                      <a:r>
                        <a:rPr lang="en-US" sz="2400" dirty="0">
                          <a:solidFill>
                            <a:schemeClr val="tx1"/>
                          </a:solidFill>
                        </a:rPr>
                        <a:t>142,000</a:t>
                      </a:r>
                    </a:p>
                  </a:txBody>
                  <a:tcPr anchor="ctr"/>
                </a:tc>
                <a:tc>
                  <a:txBody>
                    <a:bodyPr/>
                    <a:lstStyle/>
                    <a:p>
                      <a:pPr algn="r"/>
                      <a:r>
                        <a:rPr lang="en-US" sz="2400" dirty="0"/>
                        <a:t>100,000</a:t>
                      </a:r>
                    </a:p>
                  </a:txBody>
                  <a:tcPr anchor="ctr"/>
                </a:tc>
                <a:extLst>
                  <a:ext uri="{0D108BD9-81ED-4DB2-BD59-A6C34878D82A}">
                    <a16:rowId xmlns:a16="http://schemas.microsoft.com/office/drawing/2014/main" val="2970004694"/>
                  </a:ext>
                </a:extLst>
              </a:tr>
              <a:tr h="427789">
                <a:tc>
                  <a:txBody>
                    <a:bodyPr/>
                    <a:lstStyle/>
                    <a:p>
                      <a:pPr algn="r"/>
                      <a:r>
                        <a:rPr lang="en-US" sz="2400" dirty="0"/>
                        <a:t>Non-</a:t>
                      </a:r>
                      <a:r>
                        <a:rPr lang="en-US" sz="2400" baseline="0" dirty="0"/>
                        <a:t>Recurring Revenue</a:t>
                      </a:r>
                      <a:endParaRPr lang="en-US" sz="2400" dirty="0"/>
                    </a:p>
                  </a:txBody>
                  <a:tcPr anchor="ctr"/>
                </a:tc>
                <a:tc>
                  <a:txBody>
                    <a:bodyPr/>
                    <a:lstStyle/>
                    <a:p>
                      <a:pPr algn="r"/>
                      <a:r>
                        <a:rPr lang="en-US" sz="2400" dirty="0">
                          <a:solidFill>
                            <a:schemeClr val="tx1"/>
                          </a:solidFill>
                        </a:rPr>
                        <a:t>113,000</a:t>
                      </a:r>
                    </a:p>
                  </a:txBody>
                  <a:tcPr anchor="ctr"/>
                </a:tc>
                <a:tc>
                  <a:txBody>
                    <a:bodyPr/>
                    <a:lstStyle/>
                    <a:p>
                      <a:pPr algn="r"/>
                      <a:r>
                        <a:rPr lang="en-US" sz="2400" dirty="0">
                          <a:solidFill>
                            <a:schemeClr val="tx1"/>
                          </a:solidFill>
                        </a:rPr>
                        <a:t>271,000</a:t>
                      </a:r>
                    </a:p>
                  </a:txBody>
                  <a:tcPr anchor="ctr"/>
                </a:tc>
                <a:tc>
                  <a:txBody>
                    <a:bodyPr/>
                    <a:lstStyle/>
                    <a:p>
                      <a:pPr algn="r"/>
                      <a:r>
                        <a:rPr lang="en-US" sz="2400" dirty="0">
                          <a:solidFill>
                            <a:schemeClr val="tx1"/>
                          </a:solidFill>
                        </a:rPr>
                        <a:t>725,000</a:t>
                      </a:r>
                    </a:p>
                  </a:txBody>
                  <a:tcPr anchor="ctr"/>
                </a:tc>
                <a:tc>
                  <a:txBody>
                    <a:bodyPr/>
                    <a:lstStyle/>
                    <a:p>
                      <a:pPr algn="r"/>
                      <a:r>
                        <a:rPr lang="en-US" sz="2400" dirty="0"/>
                        <a:t>550,000</a:t>
                      </a:r>
                    </a:p>
                  </a:txBody>
                  <a:tcPr anchor="ctr"/>
                </a:tc>
                <a:extLst>
                  <a:ext uri="{0D108BD9-81ED-4DB2-BD59-A6C34878D82A}">
                    <a16:rowId xmlns:a16="http://schemas.microsoft.com/office/drawing/2014/main" val="3929923102"/>
                  </a:ext>
                </a:extLst>
              </a:tr>
              <a:tr h="560663">
                <a:tc>
                  <a:txBody>
                    <a:bodyPr/>
                    <a:lstStyle/>
                    <a:p>
                      <a:pPr algn="r"/>
                      <a:r>
                        <a:rPr lang="en-US" sz="2400" dirty="0"/>
                        <a:t>Final Result</a:t>
                      </a:r>
                    </a:p>
                  </a:txBody>
                  <a:tcPr anchor="ctr"/>
                </a:tc>
                <a:tc>
                  <a:txBody>
                    <a:bodyPr/>
                    <a:lstStyle/>
                    <a:p>
                      <a:pPr algn="r"/>
                      <a:r>
                        <a:rPr lang="en-US" sz="2400" dirty="0">
                          <a:solidFill>
                            <a:schemeClr val="tx1"/>
                          </a:solidFill>
                        </a:rPr>
                        <a:t>(438,000)</a:t>
                      </a:r>
                    </a:p>
                  </a:txBody>
                  <a:tcPr anchor="ctr"/>
                </a:tc>
                <a:tc>
                  <a:txBody>
                    <a:bodyPr/>
                    <a:lstStyle/>
                    <a:p>
                      <a:pPr algn="r"/>
                      <a:r>
                        <a:rPr lang="en-US" sz="2400" dirty="0">
                          <a:solidFill>
                            <a:schemeClr val="tx1"/>
                          </a:solidFill>
                        </a:rPr>
                        <a:t>48,000</a:t>
                      </a:r>
                    </a:p>
                  </a:txBody>
                  <a:tcPr anchor="ctr"/>
                </a:tc>
                <a:tc>
                  <a:txBody>
                    <a:bodyPr/>
                    <a:lstStyle/>
                    <a:p>
                      <a:pPr algn="r"/>
                      <a:r>
                        <a:rPr lang="en-US" sz="2400" dirty="0">
                          <a:solidFill>
                            <a:schemeClr val="tx1"/>
                          </a:solidFill>
                        </a:rPr>
                        <a:t>400,000</a:t>
                      </a:r>
                    </a:p>
                  </a:txBody>
                  <a:tcPr anchor="ctr"/>
                </a:tc>
                <a:tc>
                  <a:txBody>
                    <a:bodyPr/>
                    <a:lstStyle/>
                    <a:p>
                      <a:pPr algn="r"/>
                      <a:r>
                        <a:rPr lang="en-US" sz="2400" dirty="0"/>
                        <a:t>135,000</a:t>
                      </a:r>
                    </a:p>
                  </a:txBody>
                  <a:tcPr anchor="ctr"/>
                </a:tc>
                <a:extLst>
                  <a:ext uri="{0D108BD9-81ED-4DB2-BD59-A6C34878D82A}">
                    <a16:rowId xmlns:a16="http://schemas.microsoft.com/office/drawing/2014/main" val="709348358"/>
                  </a:ext>
                </a:extLst>
              </a:tr>
            </a:tbl>
          </a:graphicData>
        </a:graphic>
      </p:graphicFrame>
      <p:sp>
        <p:nvSpPr>
          <p:cNvPr id="3" name="Slide Number Placeholder 2">
            <a:extLst>
              <a:ext uri="{FF2B5EF4-FFF2-40B4-BE49-F238E27FC236}">
                <a16:creationId xmlns:a16="http://schemas.microsoft.com/office/drawing/2014/main" id="{8E948B7E-0465-4F4C-BD7D-EB1E0029A97B}"/>
              </a:ext>
            </a:extLst>
          </p:cNvPr>
          <p:cNvSpPr>
            <a:spLocks noGrp="1"/>
          </p:cNvSpPr>
          <p:nvPr>
            <p:ph type="sldNum" sz="quarter" idx="12"/>
          </p:nvPr>
        </p:nvSpPr>
        <p:spPr/>
        <p:txBody>
          <a:bodyPr/>
          <a:lstStyle/>
          <a:p>
            <a:fld id="{D57F1E4F-1CFF-5643-939E-217C01CDF565}" type="slidenum">
              <a:rPr lang="en-US" dirty="0"/>
              <a:pPr/>
              <a:t>11</a:t>
            </a:fld>
            <a:endParaRPr lang="en-US" dirty="0"/>
          </a:p>
        </p:txBody>
      </p:sp>
    </p:spTree>
    <p:extLst>
      <p:ext uri="{BB962C8B-B14F-4D97-AF65-F5344CB8AC3E}">
        <p14:creationId xmlns:p14="http://schemas.microsoft.com/office/powerpoint/2010/main" val="3100406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86" y="603817"/>
            <a:ext cx="11245428" cy="1250301"/>
          </a:xfrm>
        </p:spPr>
        <p:txBody>
          <a:bodyPr vert="horz" lIns="91440" tIns="45720" rIns="91440" bIns="45720" rtlCol="0" anchor="ctr">
            <a:normAutofit/>
          </a:bodyPr>
          <a:lstStyle/>
          <a:p>
            <a:pPr algn="ctr"/>
            <a:r>
              <a:rPr lang="en-US" sz="4000" b="1" dirty="0"/>
              <a:t>Terms in financial Results</a:t>
            </a:r>
            <a:endParaRPr lang="en-US" sz="4000" dirty="0"/>
          </a:p>
        </p:txBody>
      </p:sp>
      <p:sp>
        <p:nvSpPr>
          <p:cNvPr id="3" name="Content Placeholder 2"/>
          <p:cNvSpPr>
            <a:spLocks noGrp="1"/>
          </p:cNvSpPr>
          <p:nvPr>
            <p:ph idx="1"/>
          </p:nvPr>
        </p:nvSpPr>
        <p:spPr>
          <a:xfrm>
            <a:off x="517358" y="1907592"/>
            <a:ext cx="11353800" cy="4784479"/>
          </a:xfrm>
        </p:spPr>
        <p:txBody>
          <a:bodyPr vert="horz" lIns="91440" tIns="45720" rIns="91440" bIns="45720" rtlCol="0" anchor="t">
            <a:normAutofit/>
          </a:bodyPr>
          <a:lstStyle/>
          <a:p>
            <a:pPr marL="305435" indent="-301625">
              <a:lnSpc>
                <a:spcPct val="120000"/>
              </a:lnSpc>
              <a:spcBef>
                <a:spcPts val="500"/>
              </a:spcBef>
              <a:spcAft>
                <a:spcPts val="500"/>
              </a:spcAft>
            </a:pPr>
            <a:r>
              <a:rPr lang="en-US" sz="2800" dirty="0"/>
              <a:t>Recurring Revenue </a:t>
            </a:r>
          </a:p>
          <a:p>
            <a:pPr marL="899795" lvl="2" indent="-301625">
              <a:lnSpc>
                <a:spcPct val="120000"/>
              </a:lnSpc>
              <a:spcBef>
                <a:spcPts val="500"/>
              </a:spcBef>
              <a:spcAft>
                <a:spcPts val="500"/>
              </a:spcAft>
            </a:pPr>
            <a:r>
              <a:rPr lang="en-US" sz="2400" dirty="0"/>
              <a:t>Adoptions, net of returns</a:t>
            </a:r>
          </a:p>
          <a:p>
            <a:pPr marL="899795" lvl="2" indent="-301625">
              <a:lnSpc>
                <a:spcPct val="120000"/>
              </a:lnSpc>
              <a:spcBef>
                <a:spcPts val="500"/>
              </a:spcBef>
              <a:spcAft>
                <a:spcPts val="500"/>
              </a:spcAft>
            </a:pPr>
            <a:r>
              <a:rPr lang="en-US" sz="2400" dirty="0"/>
              <a:t>Cat Claw Clippings </a:t>
            </a:r>
          </a:p>
          <a:p>
            <a:pPr marL="899795" lvl="2" indent="-301625">
              <a:lnSpc>
                <a:spcPct val="120000"/>
              </a:lnSpc>
              <a:spcBef>
                <a:spcPts val="500"/>
              </a:spcBef>
              <a:spcAft>
                <a:spcPts val="500"/>
              </a:spcAft>
            </a:pPr>
            <a:r>
              <a:rPr lang="en-US" sz="2400" dirty="0"/>
              <a:t>Recurring Individual Contributions </a:t>
            </a:r>
          </a:p>
          <a:p>
            <a:pPr marL="899795" lvl="2" indent="-301625">
              <a:lnSpc>
                <a:spcPct val="120000"/>
              </a:lnSpc>
              <a:spcBef>
                <a:spcPts val="500"/>
              </a:spcBef>
              <a:spcAft>
                <a:spcPts val="500"/>
              </a:spcAft>
            </a:pPr>
            <a:r>
              <a:rPr lang="en-US" sz="2400" dirty="0"/>
              <a:t>Corporate and Foundations (99%  Triggered by Individuals)</a:t>
            </a:r>
          </a:p>
          <a:p>
            <a:pPr marL="899795" lvl="2" indent="-301625">
              <a:lnSpc>
                <a:spcPct val="120000"/>
              </a:lnSpc>
              <a:spcBef>
                <a:spcPts val="500"/>
              </a:spcBef>
              <a:spcAft>
                <a:spcPts val="500"/>
              </a:spcAft>
            </a:pPr>
            <a:r>
              <a:rPr lang="en-US" sz="2400" dirty="0"/>
              <a:t>Memorials and Sponsorships</a:t>
            </a:r>
          </a:p>
          <a:p>
            <a:pPr marL="899795" lvl="2" indent="-301625">
              <a:lnSpc>
                <a:spcPct val="120000"/>
              </a:lnSpc>
              <a:spcBef>
                <a:spcPts val="500"/>
              </a:spcBef>
              <a:spcAft>
                <a:spcPts val="500"/>
              </a:spcAft>
            </a:pPr>
            <a:r>
              <a:rPr lang="en-US" sz="2400" dirty="0"/>
              <a:t>Special Events we sponsor (net of direct expenses)</a:t>
            </a:r>
          </a:p>
          <a:p>
            <a:pPr marL="899795" lvl="2" indent="-301625">
              <a:lnSpc>
                <a:spcPct val="120000"/>
              </a:lnSpc>
              <a:spcBef>
                <a:spcPts val="500"/>
              </a:spcBef>
              <a:spcAft>
                <a:spcPts val="500"/>
              </a:spcAft>
            </a:pPr>
            <a:r>
              <a:rPr lang="en-US" sz="2400" dirty="0"/>
              <a:t>Investment Income (net of all investment fees)</a:t>
            </a:r>
          </a:p>
          <a:p>
            <a:pPr marL="3810" indent="0">
              <a:lnSpc>
                <a:spcPct val="120000"/>
              </a:lnSpc>
              <a:spcBef>
                <a:spcPts val="500"/>
              </a:spcBef>
              <a:spcAft>
                <a:spcPts val="500"/>
              </a:spcAft>
              <a:buNone/>
            </a:pPr>
            <a:endParaRPr lang="en-US" sz="2800" dirty="0"/>
          </a:p>
          <a:p>
            <a:pPr marL="3810" indent="0">
              <a:lnSpc>
                <a:spcPct val="120000"/>
              </a:lnSpc>
              <a:spcBef>
                <a:spcPts val="500"/>
              </a:spcBef>
              <a:spcAft>
                <a:spcPts val="500"/>
              </a:spcAft>
              <a:buNone/>
            </a:pPr>
            <a:endParaRPr lang="en-US" sz="2800" dirty="0"/>
          </a:p>
        </p:txBody>
      </p:sp>
      <p:sp>
        <p:nvSpPr>
          <p:cNvPr id="4" name="Slide Number Placeholder 3">
            <a:extLst>
              <a:ext uri="{FF2B5EF4-FFF2-40B4-BE49-F238E27FC236}">
                <a16:creationId xmlns:a16="http://schemas.microsoft.com/office/drawing/2014/main" id="{215652E3-9BDB-4A8A-9607-24190D81D651}"/>
              </a:ext>
            </a:extLst>
          </p:cNvPr>
          <p:cNvSpPr>
            <a:spLocks noGrp="1"/>
          </p:cNvSpPr>
          <p:nvPr>
            <p:ph type="sldNum" sz="quarter" idx="12"/>
          </p:nvPr>
        </p:nvSpPr>
        <p:spPr/>
        <p:txBody>
          <a:bodyPr/>
          <a:lstStyle/>
          <a:p>
            <a:fld id="{D57F1E4F-1CFF-5643-939E-217C01CDF565}" type="slidenum">
              <a:rPr lang="en-US" dirty="0"/>
              <a:pPr/>
              <a:t>12</a:t>
            </a:fld>
            <a:endParaRPr lang="en-US" dirty="0"/>
          </a:p>
        </p:txBody>
      </p:sp>
    </p:spTree>
    <p:extLst>
      <p:ext uri="{BB962C8B-B14F-4D97-AF65-F5344CB8AC3E}">
        <p14:creationId xmlns:p14="http://schemas.microsoft.com/office/powerpoint/2010/main" val="605906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86" y="603817"/>
            <a:ext cx="11245428" cy="1250301"/>
          </a:xfrm>
        </p:spPr>
        <p:txBody>
          <a:bodyPr vert="horz" lIns="91440" tIns="45720" rIns="91440" bIns="45720" rtlCol="0" anchor="ctr">
            <a:normAutofit/>
          </a:bodyPr>
          <a:lstStyle/>
          <a:p>
            <a:pPr algn="ctr"/>
            <a:r>
              <a:rPr lang="en-US" sz="4000" b="1" dirty="0"/>
              <a:t>Terms in financial Results</a:t>
            </a:r>
            <a:endParaRPr lang="en-US" sz="4000" dirty="0"/>
          </a:p>
        </p:txBody>
      </p:sp>
      <p:sp>
        <p:nvSpPr>
          <p:cNvPr id="3" name="Content Placeholder 2"/>
          <p:cNvSpPr>
            <a:spLocks noGrp="1"/>
          </p:cNvSpPr>
          <p:nvPr>
            <p:ph idx="1"/>
          </p:nvPr>
        </p:nvSpPr>
        <p:spPr>
          <a:xfrm>
            <a:off x="517358" y="1907592"/>
            <a:ext cx="11353800" cy="4784479"/>
          </a:xfrm>
        </p:spPr>
        <p:txBody>
          <a:bodyPr vert="horz" lIns="91440" tIns="45720" rIns="91440" bIns="45720" rtlCol="0" anchor="t">
            <a:normAutofit/>
          </a:bodyPr>
          <a:lstStyle/>
          <a:p>
            <a:pPr marL="305435" indent="-301625">
              <a:lnSpc>
                <a:spcPct val="120000"/>
              </a:lnSpc>
              <a:spcBef>
                <a:spcPts val="500"/>
              </a:spcBef>
              <a:spcAft>
                <a:spcPts val="500"/>
              </a:spcAft>
            </a:pPr>
            <a:r>
              <a:rPr lang="en-US" sz="2800" dirty="0"/>
              <a:t>Non - Recurring Revenue </a:t>
            </a:r>
          </a:p>
          <a:p>
            <a:pPr marL="899795" lvl="2" indent="-301625">
              <a:lnSpc>
                <a:spcPct val="120000"/>
              </a:lnSpc>
              <a:spcBef>
                <a:spcPts val="500"/>
              </a:spcBef>
              <a:spcAft>
                <a:spcPts val="500"/>
              </a:spcAft>
            </a:pPr>
            <a:r>
              <a:rPr lang="en-US" sz="2400" dirty="0"/>
              <a:t>Grants </a:t>
            </a:r>
          </a:p>
          <a:p>
            <a:pPr marL="899795" lvl="2" indent="-301625">
              <a:lnSpc>
                <a:spcPct val="120000"/>
              </a:lnSpc>
              <a:spcBef>
                <a:spcPts val="500"/>
              </a:spcBef>
              <a:spcAft>
                <a:spcPts val="500"/>
              </a:spcAft>
            </a:pPr>
            <a:r>
              <a:rPr lang="en-US" sz="2400" dirty="0"/>
              <a:t>Special One Time Giving </a:t>
            </a:r>
          </a:p>
          <a:p>
            <a:pPr marL="899795" lvl="2" indent="-301625">
              <a:lnSpc>
                <a:spcPct val="120000"/>
              </a:lnSpc>
              <a:spcBef>
                <a:spcPts val="500"/>
              </a:spcBef>
              <a:spcAft>
                <a:spcPts val="500"/>
              </a:spcAft>
            </a:pPr>
            <a:r>
              <a:rPr lang="en-US" sz="2400" dirty="0"/>
              <a:t>Estate Giving</a:t>
            </a:r>
          </a:p>
          <a:p>
            <a:pPr marL="899795" lvl="2" indent="-301625">
              <a:lnSpc>
                <a:spcPct val="120000"/>
              </a:lnSpc>
              <a:spcBef>
                <a:spcPts val="500"/>
              </a:spcBef>
              <a:spcAft>
                <a:spcPts val="500"/>
              </a:spcAft>
            </a:pPr>
            <a:r>
              <a:rPr lang="en-US" sz="2400" dirty="0"/>
              <a:t>Estate Giving Designated for Endowments</a:t>
            </a:r>
          </a:p>
          <a:p>
            <a:pPr marL="899795" lvl="2" indent="-301625">
              <a:lnSpc>
                <a:spcPct val="120000"/>
              </a:lnSpc>
              <a:spcBef>
                <a:spcPts val="500"/>
              </a:spcBef>
              <a:spcAft>
                <a:spcPts val="500"/>
              </a:spcAft>
            </a:pPr>
            <a:r>
              <a:rPr lang="en-US" sz="2400" dirty="0"/>
              <a:t>In Kind Contributions</a:t>
            </a:r>
          </a:p>
          <a:p>
            <a:pPr marL="899795" lvl="2" indent="-301625">
              <a:lnSpc>
                <a:spcPct val="120000"/>
              </a:lnSpc>
              <a:spcBef>
                <a:spcPts val="500"/>
              </a:spcBef>
              <a:spcAft>
                <a:spcPts val="500"/>
              </a:spcAft>
            </a:pPr>
            <a:r>
              <a:rPr lang="en-US" sz="2400" dirty="0"/>
              <a:t>Government COVID Relief Funds</a:t>
            </a:r>
          </a:p>
          <a:p>
            <a:pPr marL="598170" lvl="2" indent="0">
              <a:lnSpc>
                <a:spcPct val="120000"/>
              </a:lnSpc>
              <a:spcBef>
                <a:spcPts val="500"/>
              </a:spcBef>
              <a:spcAft>
                <a:spcPts val="500"/>
              </a:spcAft>
              <a:buNone/>
            </a:pPr>
            <a:endParaRPr lang="en-US" sz="2400" dirty="0"/>
          </a:p>
          <a:p>
            <a:pPr marL="3810" indent="0">
              <a:lnSpc>
                <a:spcPct val="120000"/>
              </a:lnSpc>
              <a:spcBef>
                <a:spcPts val="500"/>
              </a:spcBef>
              <a:spcAft>
                <a:spcPts val="500"/>
              </a:spcAft>
              <a:buNone/>
            </a:pPr>
            <a:endParaRPr lang="en-US" sz="2800" dirty="0"/>
          </a:p>
          <a:p>
            <a:pPr marL="3810" indent="0">
              <a:lnSpc>
                <a:spcPct val="120000"/>
              </a:lnSpc>
              <a:spcBef>
                <a:spcPts val="500"/>
              </a:spcBef>
              <a:spcAft>
                <a:spcPts val="500"/>
              </a:spcAft>
              <a:buNone/>
            </a:pPr>
            <a:endParaRPr lang="en-US" sz="2800" dirty="0"/>
          </a:p>
        </p:txBody>
      </p:sp>
      <p:sp>
        <p:nvSpPr>
          <p:cNvPr id="4" name="Slide Number Placeholder 3">
            <a:extLst>
              <a:ext uri="{FF2B5EF4-FFF2-40B4-BE49-F238E27FC236}">
                <a16:creationId xmlns:a16="http://schemas.microsoft.com/office/drawing/2014/main" id="{215652E3-9BDB-4A8A-9607-24190D81D651}"/>
              </a:ext>
            </a:extLst>
          </p:cNvPr>
          <p:cNvSpPr>
            <a:spLocks noGrp="1"/>
          </p:cNvSpPr>
          <p:nvPr>
            <p:ph type="sldNum" sz="quarter" idx="12"/>
          </p:nvPr>
        </p:nvSpPr>
        <p:spPr/>
        <p:txBody>
          <a:bodyPr/>
          <a:lstStyle/>
          <a:p>
            <a:fld id="{D57F1E4F-1CFF-5643-939E-217C01CDF565}" type="slidenum">
              <a:rPr lang="en-US" dirty="0"/>
              <a:pPr/>
              <a:t>13</a:t>
            </a:fld>
            <a:endParaRPr lang="en-US" dirty="0"/>
          </a:p>
        </p:txBody>
      </p:sp>
    </p:spTree>
    <p:extLst>
      <p:ext uri="{BB962C8B-B14F-4D97-AF65-F5344CB8AC3E}">
        <p14:creationId xmlns:p14="http://schemas.microsoft.com/office/powerpoint/2010/main" val="3085059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86" y="603817"/>
            <a:ext cx="11245428" cy="1250301"/>
          </a:xfrm>
        </p:spPr>
        <p:txBody>
          <a:bodyPr vert="horz" lIns="91440" tIns="45720" rIns="91440" bIns="45720" rtlCol="0" anchor="ctr">
            <a:normAutofit/>
          </a:bodyPr>
          <a:lstStyle/>
          <a:p>
            <a:pPr algn="ctr"/>
            <a:r>
              <a:rPr lang="en-US" sz="4000" b="1" dirty="0"/>
              <a:t>Challenges </a:t>
            </a:r>
            <a:r>
              <a:rPr lang="en-US" sz="3200" b="1" dirty="0"/>
              <a:t> and </a:t>
            </a:r>
            <a:r>
              <a:rPr lang="en-US" sz="4000" b="1" dirty="0"/>
              <a:t>Decisions</a:t>
            </a:r>
            <a:endParaRPr lang="en-US" sz="4000" dirty="0"/>
          </a:p>
        </p:txBody>
      </p:sp>
      <p:sp>
        <p:nvSpPr>
          <p:cNvPr id="3" name="Content Placeholder 2"/>
          <p:cNvSpPr>
            <a:spLocks noGrp="1"/>
          </p:cNvSpPr>
          <p:nvPr>
            <p:ph idx="1"/>
          </p:nvPr>
        </p:nvSpPr>
        <p:spPr>
          <a:xfrm>
            <a:off x="517358" y="1907592"/>
            <a:ext cx="11353800" cy="4784479"/>
          </a:xfrm>
        </p:spPr>
        <p:txBody>
          <a:bodyPr vert="horz" lIns="91440" tIns="45720" rIns="91440" bIns="45720" rtlCol="0" anchor="t">
            <a:normAutofit/>
          </a:bodyPr>
          <a:lstStyle/>
          <a:p>
            <a:pPr marL="305435" indent="-301625">
              <a:lnSpc>
                <a:spcPct val="120000"/>
              </a:lnSpc>
              <a:spcBef>
                <a:spcPts val="500"/>
              </a:spcBef>
              <a:spcAft>
                <a:spcPts val="500"/>
              </a:spcAft>
            </a:pPr>
            <a:r>
              <a:rPr lang="en-US" sz="2800" dirty="0"/>
              <a:t>Our revenue sources are unique in that much of this revenue is non-recurring:</a:t>
            </a:r>
          </a:p>
          <a:p>
            <a:pPr marL="899795" lvl="2" indent="-301625">
              <a:lnSpc>
                <a:spcPct val="120000"/>
              </a:lnSpc>
              <a:spcBef>
                <a:spcPts val="500"/>
              </a:spcBef>
              <a:spcAft>
                <a:spcPts val="500"/>
              </a:spcAft>
            </a:pPr>
            <a:r>
              <a:rPr lang="en-US" sz="2400" dirty="0"/>
              <a:t>Estate gifts - we know of at least 30 planned estate gifts</a:t>
            </a:r>
          </a:p>
          <a:p>
            <a:pPr marL="899795" lvl="2" indent="-301625">
              <a:lnSpc>
                <a:spcPct val="120000"/>
              </a:lnSpc>
              <a:spcBef>
                <a:spcPts val="500"/>
              </a:spcBef>
              <a:spcAft>
                <a:spcPts val="500"/>
              </a:spcAft>
            </a:pPr>
            <a:r>
              <a:rPr lang="en-US" sz="2400" dirty="0"/>
              <a:t>Leadership giving </a:t>
            </a:r>
          </a:p>
          <a:p>
            <a:pPr marL="899795" lvl="2" indent="-301625">
              <a:lnSpc>
                <a:spcPct val="120000"/>
              </a:lnSpc>
              <a:spcBef>
                <a:spcPts val="500"/>
              </a:spcBef>
              <a:spcAft>
                <a:spcPts val="500"/>
              </a:spcAft>
            </a:pPr>
            <a:r>
              <a:rPr lang="en-US" sz="2400" dirty="0"/>
              <a:t>Government (2021)</a:t>
            </a:r>
          </a:p>
          <a:p>
            <a:pPr marL="305435" indent="-301625">
              <a:lnSpc>
                <a:spcPct val="120000"/>
              </a:lnSpc>
              <a:spcBef>
                <a:spcPts val="500"/>
              </a:spcBef>
              <a:spcAft>
                <a:spcPts val="500"/>
              </a:spcAft>
            </a:pPr>
            <a:r>
              <a:rPr lang="en-US" sz="2800" dirty="0"/>
              <a:t>Establish a policy for maintaining six months of operating reserves.</a:t>
            </a:r>
          </a:p>
          <a:p>
            <a:pPr marL="305435" indent="-301625">
              <a:lnSpc>
                <a:spcPct val="120000"/>
              </a:lnSpc>
              <a:spcBef>
                <a:spcPts val="500"/>
              </a:spcBef>
              <a:spcAft>
                <a:spcPts val="500"/>
              </a:spcAft>
            </a:pPr>
            <a:r>
              <a:rPr lang="en-US" sz="2800" dirty="0"/>
              <a:t>No funds needed from endowments.</a:t>
            </a:r>
          </a:p>
        </p:txBody>
      </p:sp>
      <p:sp>
        <p:nvSpPr>
          <p:cNvPr id="4" name="Slide Number Placeholder 3">
            <a:extLst>
              <a:ext uri="{FF2B5EF4-FFF2-40B4-BE49-F238E27FC236}">
                <a16:creationId xmlns:a16="http://schemas.microsoft.com/office/drawing/2014/main" id="{215652E3-9BDB-4A8A-9607-24190D81D651}"/>
              </a:ext>
            </a:extLst>
          </p:cNvPr>
          <p:cNvSpPr>
            <a:spLocks noGrp="1"/>
          </p:cNvSpPr>
          <p:nvPr>
            <p:ph type="sldNum" sz="quarter" idx="12"/>
          </p:nvPr>
        </p:nvSpPr>
        <p:spPr/>
        <p:txBody>
          <a:bodyPr/>
          <a:lstStyle/>
          <a:p>
            <a:fld id="{D57F1E4F-1CFF-5643-939E-217C01CDF565}" type="slidenum">
              <a:rPr lang="en-US" dirty="0"/>
              <a:pPr/>
              <a:t>14</a:t>
            </a:fld>
            <a:endParaRPr lang="en-US" dirty="0"/>
          </a:p>
        </p:txBody>
      </p:sp>
    </p:spTree>
    <p:extLst>
      <p:ext uri="{BB962C8B-B14F-4D97-AF65-F5344CB8AC3E}">
        <p14:creationId xmlns:p14="http://schemas.microsoft.com/office/powerpoint/2010/main" val="4188314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 name="Diagram 156">
            <a:extLst>
              <a:ext uri="{FF2B5EF4-FFF2-40B4-BE49-F238E27FC236}">
                <a16:creationId xmlns:a16="http://schemas.microsoft.com/office/drawing/2014/main" id="{541B170B-6B2A-4616-9685-F8AC3A8F2B66}"/>
              </a:ext>
            </a:extLst>
          </p:cNvPr>
          <p:cNvGraphicFramePr/>
          <p:nvPr>
            <p:extLst>
              <p:ext uri="{D42A27DB-BD31-4B8C-83A1-F6EECF244321}">
                <p14:modId xmlns:p14="http://schemas.microsoft.com/office/powerpoint/2010/main" val="3489456547"/>
              </p:ext>
            </p:extLst>
          </p:nvPr>
        </p:nvGraphicFramePr>
        <p:xfrm>
          <a:off x="545278" y="2560906"/>
          <a:ext cx="11274978" cy="3802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69" name="TextBox 868">
            <a:extLst>
              <a:ext uri="{FF2B5EF4-FFF2-40B4-BE49-F238E27FC236}">
                <a16:creationId xmlns:a16="http://schemas.microsoft.com/office/drawing/2014/main" id="{54CB33C9-0B8B-4D87-9B99-5C82BE443DA0}"/>
              </a:ext>
            </a:extLst>
          </p:cNvPr>
          <p:cNvSpPr txBox="1"/>
          <p:nvPr/>
        </p:nvSpPr>
        <p:spPr>
          <a:xfrm>
            <a:off x="721805" y="3192971"/>
            <a:ext cx="13929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cs typeface="Calibri"/>
              </a:rPr>
              <a:t>Founded by 22 volunteers</a:t>
            </a:r>
          </a:p>
        </p:txBody>
      </p:sp>
      <p:sp>
        <p:nvSpPr>
          <p:cNvPr id="903" name="Arrow: Down 902">
            <a:extLst>
              <a:ext uri="{FF2B5EF4-FFF2-40B4-BE49-F238E27FC236}">
                <a16:creationId xmlns:a16="http://schemas.microsoft.com/office/drawing/2014/main" id="{4820D0A1-A0C1-4D07-8E50-3D1916A9F01B}"/>
              </a:ext>
            </a:extLst>
          </p:cNvPr>
          <p:cNvSpPr/>
          <p:nvPr/>
        </p:nvSpPr>
        <p:spPr>
          <a:xfrm>
            <a:off x="1294643" y="3643009"/>
            <a:ext cx="247315" cy="427790"/>
          </a:xfrm>
          <a:prstGeom prst="downArrow">
            <a:avLst/>
          </a:prstGeom>
          <a:solidFill>
            <a:srgbClr val="95348D"/>
          </a:solidFill>
          <a:ln>
            <a:solidFill>
              <a:srgbClr val="953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348D"/>
              </a:solidFill>
              <a:cs typeface="Calibri"/>
            </a:endParaRPr>
          </a:p>
        </p:txBody>
      </p:sp>
      <p:sp>
        <p:nvSpPr>
          <p:cNvPr id="904" name="TextBox 903">
            <a:extLst>
              <a:ext uri="{FF2B5EF4-FFF2-40B4-BE49-F238E27FC236}">
                <a16:creationId xmlns:a16="http://schemas.microsoft.com/office/drawing/2014/main" id="{4E8E7F93-97A8-48FA-9BFB-8D925DCC63C8}"/>
              </a:ext>
            </a:extLst>
          </p:cNvPr>
          <p:cNvSpPr txBox="1"/>
          <p:nvPr/>
        </p:nvSpPr>
        <p:spPr>
          <a:xfrm>
            <a:off x="1983873" y="1843506"/>
            <a:ext cx="10454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dirty="0">
              <a:cs typeface="Calibri"/>
            </a:endParaRPr>
          </a:p>
        </p:txBody>
      </p:sp>
      <p:sp>
        <p:nvSpPr>
          <p:cNvPr id="920" name="TextBox 919">
            <a:extLst>
              <a:ext uri="{FF2B5EF4-FFF2-40B4-BE49-F238E27FC236}">
                <a16:creationId xmlns:a16="http://schemas.microsoft.com/office/drawing/2014/main" id="{6AD0C19B-F25B-4DF3-9357-22484F65268D}"/>
              </a:ext>
            </a:extLst>
          </p:cNvPr>
          <p:cNvSpPr txBox="1"/>
          <p:nvPr/>
        </p:nvSpPr>
        <p:spPr>
          <a:xfrm>
            <a:off x="2325758" y="2643691"/>
            <a:ext cx="14449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rgbClr val="95348D"/>
                </a:solidFill>
              </a:rPr>
              <a:t>Pat Potter Estate Alan Macker Estate</a:t>
            </a:r>
            <a:r>
              <a:rPr lang="en-US" sz="1200" dirty="0"/>
              <a:t> retire debt from  593 building purchase in 2006</a:t>
            </a:r>
            <a:endParaRPr lang="en-US" sz="1200" dirty="0">
              <a:cs typeface="Calibri" panose="020F0502020204030204"/>
            </a:endParaRPr>
          </a:p>
        </p:txBody>
      </p:sp>
      <p:sp>
        <p:nvSpPr>
          <p:cNvPr id="1607" name="TextBox 1606">
            <a:extLst>
              <a:ext uri="{FF2B5EF4-FFF2-40B4-BE49-F238E27FC236}">
                <a16:creationId xmlns:a16="http://schemas.microsoft.com/office/drawing/2014/main" id="{626A7F41-34EB-48B6-909F-F9820B145772}"/>
              </a:ext>
            </a:extLst>
          </p:cNvPr>
          <p:cNvSpPr txBox="1"/>
          <p:nvPr/>
        </p:nvSpPr>
        <p:spPr>
          <a:xfrm>
            <a:off x="321177" y="217495"/>
            <a:ext cx="11646567"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b="1" dirty="0">
                <a:solidFill>
                  <a:srgbClr val="95348D"/>
                </a:solidFill>
                <a:latin typeface="Gill Sans Nova"/>
              </a:rPr>
              <a:t>A Community Where Every Cat is Wanted</a:t>
            </a:r>
            <a:endParaRPr lang="en-US" dirty="0">
              <a:cs typeface="Calibri"/>
            </a:endParaRPr>
          </a:p>
        </p:txBody>
      </p:sp>
      <p:sp>
        <p:nvSpPr>
          <p:cNvPr id="1944" name="TextBox 1943">
            <a:extLst>
              <a:ext uri="{FF2B5EF4-FFF2-40B4-BE49-F238E27FC236}">
                <a16:creationId xmlns:a16="http://schemas.microsoft.com/office/drawing/2014/main" id="{3404F96D-71D7-4FA7-AA89-194CDB9C3C40}"/>
              </a:ext>
            </a:extLst>
          </p:cNvPr>
          <p:cNvSpPr txBox="1"/>
          <p:nvPr/>
        </p:nvSpPr>
        <p:spPr>
          <a:xfrm>
            <a:off x="3841123" y="2828381"/>
            <a:ext cx="14999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cs typeface="Calibri"/>
              </a:rPr>
              <a:t>Multiple smaller estates enable purchase of 600 building</a:t>
            </a:r>
          </a:p>
        </p:txBody>
      </p:sp>
      <p:sp>
        <p:nvSpPr>
          <p:cNvPr id="1945" name="TextBox 1944">
            <a:extLst>
              <a:ext uri="{FF2B5EF4-FFF2-40B4-BE49-F238E27FC236}">
                <a16:creationId xmlns:a16="http://schemas.microsoft.com/office/drawing/2014/main" id="{646FDE20-2B41-4BF8-8F83-6386E53EE0C7}"/>
              </a:ext>
            </a:extLst>
          </p:cNvPr>
          <p:cNvSpPr txBox="1"/>
          <p:nvPr/>
        </p:nvSpPr>
        <p:spPr>
          <a:xfrm>
            <a:off x="5301606" y="3005720"/>
            <a:ext cx="16732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rgbClr val="95348D"/>
                </a:solidFill>
              </a:rPr>
              <a:t>Sharon K Warner Trust </a:t>
            </a:r>
            <a:endParaRPr lang="en-US" sz="1200" dirty="0">
              <a:solidFill>
                <a:srgbClr val="95348D"/>
              </a:solidFill>
            </a:endParaRPr>
          </a:p>
          <a:p>
            <a:pPr algn="ctr"/>
            <a:r>
              <a:rPr lang="en-US" sz="1200" dirty="0"/>
              <a:t>starts Medical Endowment </a:t>
            </a:r>
            <a:endParaRPr lang="en-US" sz="1200" dirty="0">
              <a:cs typeface="Calibri"/>
            </a:endParaRPr>
          </a:p>
        </p:txBody>
      </p:sp>
      <p:sp>
        <p:nvSpPr>
          <p:cNvPr id="1948" name="TextBox 1947">
            <a:extLst>
              <a:ext uri="{FF2B5EF4-FFF2-40B4-BE49-F238E27FC236}">
                <a16:creationId xmlns:a16="http://schemas.microsoft.com/office/drawing/2014/main" id="{B6235B18-FF19-4048-9022-37E16DFA3AC3}"/>
              </a:ext>
            </a:extLst>
          </p:cNvPr>
          <p:cNvSpPr txBox="1"/>
          <p:nvPr/>
        </p:nvSpPr>
        <p:spPr>
          <a:xfrm>
            <a:off x="6809791" y="2576256"/>
            <a:ext cx="175029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rgbClr val="95348D"/>
                </a:solidFill>
              </a:rPr>
              <a:t>Peter Sanders Trust </a:t>
            </a:r>
            <a:r>
              <a:rPr lang="en-US" sz="1200" dirty="0"/>
              <a:t>starts General Endowment  </a:t>
            </a:r>
            <a:endParaRPr lang="en-US" dirty="0"/>
          </a:p>
          <a:p>
            <a:pPr algn="ctr"/>
            <a:r>
              <a:rPr lang="en-US" sz="400" dirty="0"/>
              <a:t> - - - - - - - - - - - - </a:t>
            </a:r>
          </a:p>
          <a:p>
            <a:pPr algn="ctr"/>
            <a:r>
              <a:rPr lang="en-US" sz="1200" b="1" dirty="0">
                <a:solidFill>
                  <a:srgbClr val="95348D"/>
                </a:solidFill>
              </a:rPr>
              <a:t>David Jones Trust</a:t>
            </a:r>
            <a:r>
              <a:rPr lang="en-US" sz="1200" dirty="0">
                <a:solidFill>
                  <a:srgbClr val="95348D"/>
                </a:solidFill>
              </a:rPr>
              <a:t> </a:t>
            </a:r>
            <a:endParaRPr lang="en-US" dirty="0">
              <a:solidFill>
                <a:srgbClr val="95348D"/>
              </a:solidFill>
            </a:endParaRPr>
          </a:p>
          <a:p>
            <a:pPr algn="ctr"/>
            <a:r>
              <a:rPr lang="en-US" sz="1200" dirty="0"/>
              <a:t>funds operating deficit  </a:t>
            </a:r>
            <a:endParaRPr lang="en-US" dirty="0">
              <a:cs typeface="Calibri" panose="020F0502020204030204"/>
            </a:endParaRPr>
          </a:p>
        </p:txBody>
      </p:sp>
      <p:sp>
        <p:nvSpPr>
          <p:cNvPr id="2181" name="Arrow: Down 2180">
            <a:extLst>
              <a:ext uri="{FF2B5EF4-FFF2-40B4-BE49-F238E27FC236}">
                <a16:creationId xmlns:a16="http://schemas.microsoft.com/office/drawing/2014/main" id="{712D3CFC-024B-4199-853E-A21FB93458C4}"/>
              </a:ext>
            </a:extLst>
          </p:cNvPr>
          <p:cNvSpPr/>
          <p:nvPr/>
        </p:nvSpPr>
        <p:spPr>
          <a:xfrm>
            <a:off x="2926080" y="3655262"/>
            <a:ext cx="247315" cy="427790"/>
          </a:xfrm>
          <a:prstGeom prst="downArrow">
            <a:avLst/>
          </a:prstGeom>
          <a:solidFill>
            <a:srgbClr val="95348D"/>
          </a:solidFill>
          <a:ln>
            <a:solidFill>
              <a:srgbClr val="953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348D"/>
              </a:solidFill>
              <a:cs typeface="Calibri"/>
            </a:endParaRPr>
          </a:p>
        </p:txBody>
      </p:sp>
      <p:sp>
        <p:nvSpPr>
          <p:cNvPr id="2185" name="Arrow: Down 2184">
            <a:extLst>
              <a:ext uri="{FF2B5EF4-FFF2-40B4-BE49-F238E27FC236}">
                <a16:creationId xmlns:a16="http://schemas.microsoft.com/office/drawing/2014/main" id="{289C3EF7-DF07-47EB-8461-CD94EC5D2448}"/>
              </a:ext>
            </a:extLst>
          </p:cNvPr>
          <p:cNvSpPr/>
          <p:nvPr/>
        </p:nvSpPr>
        <p:spPr>
          <a:xfrm>
            <a:off x="4474762" y="3645615"/>
            <a:ext cx="247315" cy="427790"/>
          </a:xfrm>
          <a:prstGeom prst="downArrow">
            <a:avLst/>
          </a:prstGeom>
          <a:solidFill>
            <a:srgbClr val="95348D"/>
          </a:solidFill>
          <a:ln>
            <a:solidFill>
              <a:srgbClr val="953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348D"/>
              </a:solidFill>
              <a:cs typeface="Calibri"/>
            </a:endParaRPr>
          </a:p>
        </p:txBody>
      </p:sp>
      <p:sp>
        <p:nvSpPr>
          <p:cNvPr id="2186" name="Arrow: Down 2185">
            <a:extLst>
              <a:ext uri="{FF2B5EF4-FFF2-40B4-BE49-F238E27FC236}">
                <a16:creationId xmlns:a16="http://schemas.microsoft.com/office/drawing/2014/main" id="{E0E5D488-03D7-40C2-A41D-3C5984C25EA3}"/>
              </a:ext>
            </a:extLst>
          </p:cNvPr>
          <p:cNvSpPr/>
          <p:nvPr/>
        </p:nvSpPr>
        <p:spPr>
          <a:xfrm>
            <a:off x="6014552" y="3645615"/>
            <a:ext cx="247315" cy="427790"/>
          </a:xfrm>
          <a:prstGeom prst="downArrow">
            <a:avLst/>
          </a:prstGeom>
          <a:solidFill>
            <a:srgbClr val="95348D"/>
          </a:solidFill>
          <a:ln>
            <a:solidFill>
              <a:srgbClr val="953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348D"/>
              </a:solidFill>
              <a:cs typeface="Calibri"/>
            </a:endParaRPr>
          </a:p>
        </p:txBody>
      </p:sp>
      <p:sp>
        <p:nvSpPr>
          <p:cNvPr id="2187" name="Arrow: Down 2186">
            <a:extLst>
              <a:ext uri="{FF2B5EF4-FFF2-40B4-BE49-F238E27FC236}">
                <a16:creationId xmlns:a16="http://schemas.microsoft.com/office/drawing/2014/main" id="{EEAE796F-FE79-4233-B0AC-EFACC976C313}"/>
              </a:ext>
            </a:extLst>
          </p:cNvPr>
          <p:cNvSpPr/>
          <p:nvPr/>
        </p:nvSpPr>
        <p:spPr>
          <a:xfrm>
            <a:off x="7561279" y="3647935"/>
            <a:ext cx="247315" cy="427790"/>
          </a:xfrm>
          <a:prstGeom prst="downArrow">
            <a:avLst/>
          </a:prstGeom>
          <a:solidFill>
            <a:srgbClr val="95348D"/>
          </a:solidFill>
          <a:ln>
            <a:solidFill>
              <a:srgbClr val="953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348D"/>
              </a:solidFill>
              <a:cs typeface="Calibri"/>
            </a:endParaRPr>
          </a:p>
        </p:txBody>
      </p:sp>
      <p:graphicFrame>
        <p:nvGraphicFramePr>
          <p:cNvPr id="1937" name="Table 1937">
            <a:extLst>
              <a:ext uri="{FF2B5EF4-FFF2-40B4-BE49-F238E27FC236}">
                <a16:creationId xmlns:a16="http://schemas.microsoft.com/office/drawing/2014/main" id="{9A228AFA-7BDD-4750-9530-5CA2ADAD6614}"/>
              </a:ext>
            </a:extLst>
          </p:cNvPr>
          <p:cNvGraphicFramePr>
            <a:graphicFrameLocks noGrp="1"/>
          </p:cNvGraphicFramePr>
          <p:nvPr>
            <p:extLst>
              <p:ext uri="{D42A27DB-BD31-4B8C-83A1-F6EECF244321}">
                <p14:modId xmlns:p14="http://schemas.microsoft.com/office/powerpoint/2010/main" val="1416661680"/>
              </p:ext>
            </p:extLst>
          </p:nvPr>
        </p:nvGraphicFramePr>
        <p:xfrm>
          <a:off x="454269" y="820617"/>
          <a:ext cx="11229602" cy="1221349"/>
        </p:xfrm>
        <a:graphic>
          <a:graphicData uri="http://schemas.openxmlformats.org/drawingml/2006/table">
            <a:tbl>
              <a:tblPr firstRow="1" bandRow="1">
                <a:tableStyleId>{5C22544A-7EE6-4342-B048-85BDC9FD1C3A}</a:tableStyleId>
              </a:tblPr>
              <a:tblGrid>
                <a:gridCol w="1604229">
                  <a:extLst>
                    <a:ext uri="{9D8B030D-6E8A-4147-A177-3AD203B41FA5}">
                      <a16:colId xmlns:a16="http://schemas.microsoft.com/office/drawing/2014/main" val="2082352660"/>
                    </a:ext>
                  </a:extLst>
                </a:gridCol>
                <a:gridCol w="1604229">
                  <a:extLst>
                    <a:ext uri="{9D8B030D-6E8A-4147-A177-3AD203B41FA5}">
                      <a16:colId xmlns:a16="http://schemas.microsoft.com/office/drawing/2014/main" val="1597172997"/>
                    </a:ext>
                  </a:extLst>
                </a:gridCol>
                <a:gridCol w="1553307">
                  <a:extLst>
                    <a:ext uri="{9D8B030D-6E8A-4147-A177-3AD203B41FA5}">
                      <a16:colId xmlns:a16="http://schemas.microsoft.com/office/drawing/2014/main" val="4230015864"/>
                    </a:ext>
                  </a:extLst>
                </a:gridCol>
                <a:gridCol w="1655150">
                  <a:extLst>
                    <a:ext uri="{9D8B030D-6E8A-4147-A177-3AD203B41FA5}">
                      <a16:colId xmlns:a16="http://schemas.microsoft.com/office/drawing/2014/main" val="1082694269"/>
                    </a:ext>
                  </a:extLst>
                </a:gridCol>
                <a:gridCol w="1604229">
                  <a:extLst>
                    <a:ext uri="{9D8B030D-6E8A-4147-A177-3AD203B41FA5}">
                      <a16:colId xmlns:a16="http://schemas.microsoft.com/office/drawing/2014/main" val="3080255981"/>
                    </a:ext>
                  </a:extLst>
                </a:gridCol>
                <a:gridCol w="1604229">
                  <a:extLst>
                    <a:ext uri="{9D8B030D-6E8A-4147-A177-3AD203B41FA5}">
                      <a16:colId xmlns:a16="http://schemas.microsoft.com/office/drawing/2014/main" val="1366884628"/>
                    </a:ext>
                  </a:extLst>
                </a:gridCol>
                <a:gridCol w="1604229">
                  <a:extLst>
                    <a:ext uri="{9D8B030D-6E8A-4147-A177-3AD203B41FA5}">
                      <a16:colId xmlns:a16="http://schemas.microsoft.com/office/drawing/2014/main" val="2460379995"/>
                    </a:ext>
                  </a:extLst>
                </a:gridCol>
              </a:tblGrid>
              <a:tr h="395653">
                <a:tc gridSpan="7">
                  <a:txBody>
                    <a:bodyPr/>
                    <a:lstStyle/>
                    <a:p>
                      <a:pPr lvl="0" algn="ctr">
                        <a:buNone/>
                      </a:pPr>
                      <a:r>
                        <a:rPr lang="en-US" sz="2000" dirty="0">
                          <a:solidFill>
                            <a:srgbClr val="95348D"/>
                          </a:solidFill>
                          <a:latin typeface="Gill Sans Nova"/>
                        </a:rPr>
                        <a:t>Cats Adopted, 1997 - 2021</a:t>
                      </a:r>
                    </a:p>
                  </a:txBody>
                  <a:tcPr marL="45720" marR="45720" anchor="ctr">
                    <a:noFill/>
                  </a:tcPr>
                </a:tc>
                <a:tc hMerge="1">
                  <a:txBody>
                    <a:bodyPr/>
                    <a:lstStyle/>
                    <a:p>
                      <a:endParaRPr lang="en-US"/>
                    </a:p>
                  </a:txBody>
                  <a:tcPr marL="45720" marR="45720">
                    <a:solidFill>
                      <a:srgbClr val="95348D"/>
                    </a:solidFill>
                  </a:tcPr>
                </a:tc>
                <a:tc hMerge="1">
                  <a:txBody>
                    <a:bodyPr/>
                    <a:lstStyle/>
                    <a:p>
                      <a:endParaRPr lang="en-US"/>
                    </a:p>
                  </a:txBody>
                  <a:tcPr marL="45720" marR="45720">
                    <a:solidFill>
                      <a:srgbClr val="95348D"/>
                    </a:solidFill>
                  </a:tcPr>
                </a:tc>
                <a:tc hMerge="1">
                  <a:txBody>
                    <a:bodyPr/>
                    <a:lstStyle/>
                    <a:p>
                      <a:endParaRPr lang="en-US"/>
                    </a:p>
                  </a:txBody>
                  <a:tcPr marL="45720" marR="45720">
                    <a:solidFill>
                      <a:srgbClr val="95348D"/>
                    </a:solidFill>
                  </a:tcPr>
                </a:tc>
                <a:tc hMerge="1">
                  <a:txBody>
                    <a:bodyPr/>
                    <a:lstStyle/>
                    <a:p>
                      <a:endParaRPr lang="en-US"/>
                    </a:p>
                  </a:txBody>
                  <a:tcPr marL="45720" marR="45720">
                    <a:solidFill>
                      <a:srgbClr val="95348D"/>
                    </a:solidFill>
                  </a:tcPr>
                </a:tc>
                <a:tc hMerge="1">
                  <a:txBody>
                    <a:bodyPr/>
                    <a:lstStyle/>
                    <a:p>
                      <a:endParaRPr lang="en-US"/>
                    </a:p>
                  </a:txBody>
                  <a:tcPr marL="45720" marR="45720">
                    <a:solidFill>
                      <a:srgbClr val="95348D"/>
                    </a:solidFill>
                  </a:tcPr>
                </a:tc>
                <a:tc hMerge="1">
                  <a:txBody>
                    <a:bodyPr/>
                    <a:lstStyle/>
                    <a:p>
                      <a:endParaRPr lang="en-US"/>
                    </a:p>
                  </a:txBody>
                  <a:tcPr marL="45720" marR="45720">
                    <a:noFill/>
                  </a:tcPr>
                </a:tc>
                <a:extLst>
                  <a:ext uri="{0D108BD9-81ED-4DB2-BD59-A6C34878D82A}">
                    <a16:rowId xmlns:a16="http://schemas.microsoft.com/office/drawing/2014/main" val="3403689779"/>
                  </a:ext>
                </a:extLst>
              </a:tr>
              <a:tr h="454269">
                <a:tc>
                  <a:txBody>
                    <a:bodyPr/>
                    <a:lstStyle/>
                    <a:p>
                      <a:pPr lvl="0" algn="ctr">
                        <a:buNone/>
                      </a:pPr>
                      <a:r>
                        <a:rPr lang="en-US" sz="2400" b="1" dirty="0">
                          <a:solidFill>
                            <a:schemeClr val="bg1"/>
                          </a:solidFill>
                          <a:latin typeface="Gill Sans Nova"/>
                        </a:rPr>
                        <a:t>1997</a:t>
                      </a:r>
                    </a:p>
                  </a:txBody>
                  <a:tcPr marL="0" marR="0" marT="0" marB="0" anchor="ctr">
                    <a:solidFill>
                      <a:schemeClr val="tx2"/>
                    </a:solidFill>
                  </a:tcPr>
                </a:tc>
                <a:tc>
                  <a:txBody>
                    <a:bodyPr/>
                    <a:lstStyle/>
                    <a:p>
                      <a:pPr algn="ctr"/>
                      <a:r>
                        <a:rPr lang="en-US" sz="2400" b="1" dirty="0">
                          <a:solidFill>
                            <a:schemeClr val="bg1"/>
                          </a:solidFill>
                          <a:latin typeface="Gill Sans Nova"/>
                        </a:rPr>
                        <a:t>2008</a:t>
                      </a:r>
                    </a:p>
                  </a:txBody>
                  <a:tcPr marL="0" marR="0" marT="0" marB="0" anchor="ctr">
                    <a:solidFill>
                      <a:schemeClr val="tx2"/>
                    </a:solidFill>
                  </a:tcPr>
                </a:tc>
                <a:tc>
                  <a:txBody>
                    <a:bodyPr/>
                    <a:lstStyle/>
                    <a:p>
                      <a:pPr algn="ctr"/>
                      <a:r>
                        <a:rPr lang="en-US" sz="2400" b="1" dirty="0">
                          <a:solidFill>
                            <a:schemeClr val="bg1"/>
                          </a:solidFill>
                          <a:latin typeface="Gill Sans Nova"/>
                        </a:rPr>
                        <a:t>2014</a:t>
                      </a:r>
                    </a:p>
                  </a:txBody>
                  <a:tcPr marL="0" marR="0" marT="0" marB="0" anchor="ctr">
                    <a:solidFill>
                      <a:schemeClr val="tx2"/>
                    </a:solidFill>
                  </a:tcPr>
                </a:tc>
                <a:tc>
                  <a:txBody>
                    <a:bodyPr/>
                    <a:lstStyle/>
                    <a:p>
                      <a:pPr algn="ctr"/>
                      <a:r>
                        <a:rPr lang="en-US" sz="2400" b="1" dirty="0">
                          <a:solidFill>
                            <a:schemeClr val="bg1"/>
                          </a:solidFill>
                          <a:latin typeface="Gill Sans Nova"/>
                        </a:rPr>
                        <a:t>2015</a:t>
                      </a:r>
                    </a:p>
                  </a:txBody>
                  <a:tcPr marL="0" marR="0" marT="0" marB="0" anchor="ctr">
                    <a:solidFill>
                      <a:schemeClr val="tx2"/>
                    </a:solidFill>
                  </a:tcPr>
                </a:tc>
                <a:tc>
                  <a:txBody>
                    <a:bodyPr/>
                    <a:lstStyle/>
                    <a:p>
                      <a:pPr lvl="0" algn="ctr">
                        <a:buNone/>
                      </a:pPr>
                      <a:r>
                        <a:rPr lang="en-US" sz="2400" b="1" dirty="0">
                          <a:solidFill>
                            <a:schemeClr val="bg1"/>
                          </a:solidFill>
                          <a:latin typeface="Gill Sans Nova"/>
                        </a:rPr>
                        <a:t>2017</a:t>
                      </a:r>
                    </a:p>
                  </a:txBody>
                  <a:tcPr marL="0" marR="0" marT="0" marB="0" anchor="ctr">
                    <a:solidFill>
                      <a:schemeClr val="tx2"/>
                    </a:solidFill>
                  </a:tcPr>
                </a:tc>
                <a:tc>
                  <a:txBody>
                    <a:bodyPr/>
                    <a:lstStyle/>
                    <a:p>
                      <a:pPr lvl="0" algn="ctr">
                        <a:buNone/>
                      </a:pPr>
                      <a:r>
                        <a:rPr lang="en-US" sz="2400" b="1" dirty="0">
                          <a:solidFill>
                            <a:schemeClr val="bg1"/>
                          </a:solidFill>
                          <a:latin typeface="Gill Sans Nova"/>
                        </a:rPr>
                        <a:t>2020</a:t>
                      </a:r>
                    </a:p>
                  </a:txBody>
                  <a:tcPr marL="0" marR="0" marT="0" marB="0" anchor="ctr">
                    <a:solidFill>
                      <a:schemeClr val="tx2"/>
                    </a:solidFill>
                  </a:tcPr>
                </a:tc>
                <a:tc>
                  <a:txBody>
                    <a:bodyPr/>
                    <a:lstStyle/>
                    <a:p>
                      <a:pPr lvl="0" algn="ctr">
                        <a:buNone/>
                      </a:pPr>
                      <a:r>
                        <a:rPr lang="en-US" sz="2400" b="1" dirty="0">
                          <a:solidFill>
                            <a:schemeClr val="bg1"/>
                          </a:solidFill>
                          <a:latin typeface="Gill Sans Nova"/>
                        </a:rPr>
                        <a:t>2021 </a:t>
                      </a:r>
                      <a:r>
                        <a:rPr lang="en-US" sz="1400" b="1" dirty="0">
                          <a:solidFill>
                            <a:schemeClr val="bg1"/>
                          </a:solidFill>
                          <a:latin typeface="Gill Sans Nova"/>
                        </a:rPr>
                        <a:t>YTD</a:t>
                      </a:r>
                    </a:p>
                  </a:txBody>
                  <a:tcPr marL="0" marR="0" marT="0" marB="0" anchor="ctr">
                    <a:solidFill>
                      <a:schemeClr val="tx2"/>
                    </a:solidFill>
                  </a:tcPr>
                </a:tc>
                <a:extLst>
                  <a:ext uri="{0D108BD9-81ED-4DB2-BD59-A6C34878D82A}">
                    <a16:rowId xmlns:a16="http://schemas.microsoft.com/office/drawing/2014/main" val="4124075808"/>
                  </a:ext>
                </a:extLst>
              </a:tr>
              <a:tr h="370840">
                <a:tc>
                  <a:txBody>
                    <a:bodyPr/>
                    <a:lstStyle/>
                    <a:p>
                      <a:pPr lvl="0" algn="ctr">
                        <a:buNone/>
                      </a:pPr>
                      <a:r>
                        <a:rPr lang="en-US" sz="2400" b="0" dirty="0">
                          <a:solidFill>
                            <a:schemeClr val="bg1"/>
                          </a:solidFill>
                          <a:latin typeface="Gill Sans Nova"/>
                        </a:rPr>
                        <a:t>115</a:t>
                      </a:r>
                    </a:p>
                  </a:txBody>
                  <a:tcPr marL="0" marR="0" marT="0" marB="0" anchor="ctr">
                    <a:solidFill>
                      <a:schemeClr val="bg1">
                        <a:lumMod val="50000"/>
                      </a:schemeClr>
                    </a:solidFill>
                  </a:tcPr>
                </a:tc>
                <a:tc>
                  <a:txBody>
                    <a:bodyPr/>
                    <a:lstStyle/>
                    <a:p>
                      <a:pPr algn="ctr"/>
                      <a:r>
                        <a:rPr lang="en-US" sz="2400" b="0" dirty="0">
                          <a:solidFill>
                            <a:schemeClr val="bg1"/>
                          </a:solidFill>
                          <a:latin typeface="Gill Sans Nova"/>
                        </a:rPr>
                        <a:t>245</a:t>
                      </a:r>
                    </a:p>
                  </a:txBody>
                  <a:tcPr marL="0" marR="0" marT="0" marB="0" anchor="ctr">
                    <a:solidFill>
                      <a:schemeClr val="bg1">
                        <a:lumMod val="50000"/>
                      </a:schemeClr>
                    </a:solidFill>
                  </a:tcPr>
                </a:tc>
                <a:tc>
                  <a:txBody>
                    <a:bodyPr/>
                    <a:lstStyle/>
                    <a:p>
                      <a:pPr algn="ctr"/>
                      <a:r>
                        <a:rPr lang="en-US" sz="2400" b="0" dirty="0">
                          <a:solidFill>
                            <a:schemeClr val="bg1"/>
                          </a:solidFill>
                          <a:latin typeface="Gill Sans Nova"/>
                        </a:rPr>
                        <a:t>592</a:t>
                      </a:r>
                    </a:p>
                  </a:txBody>
                  <a:tcPr marL="0" marR="0" marT="0" marB="0" anchor="ctr">
                    <a:solidFill>
                      <a:schemeClr val="bg1">
                        <a:lumMod val="50000"/>
                      </a:schemeClr>
                    </a:solidFill>
                  </a:tcPr>
                </a:tc>
                <a:tc>
                  <a:txBody>
                    <a:bodyPr/>
                    <a:lstStyle/>
                    <a:p>
                      <a:pPr algn="ctr"/>
                      <a:r>
                        <a:rPr lang="en-US" sz="2400" b="0" dirty="0">
                          <a:solidFill>
                            <a:schemeClr val="bg1"/>
                          </a:solidFill>
                          <a:latin typeface="Gill Sans Nova"/>
                        </a:rPr>
                        <a:t>741</a:t>
                      </a:r>
                    </a:p>
                  </a:txBody>
                  <a:tcPr marL="0" marR="0" marT="0" marB="0" anchor="ctr">
                    <a:solidFill>
                      <a:schemeClr val="bg1">
                        <a:lumMod val="50000"/>
                      </a:schemeClr>
                    </a:solidFill>
                  </a:tcPr>
                </a:tc>
                <a:tc>
                  <a:txBody>
                    <a:bodyPr/>
                    <a:lstStyle/>
                    <a:p>
                      <a:pPr lvl="0" algn="ctr">
                        <a:buNone/>
                      </a:pPr>
                      <a:r>
                        <a:rPr lang="en-US" sz="2400" b="0" dirty="0">
                          <a:solidFill>
                            <a:schemeClr val="bg1"/>
                          </a:solidFill>
                          <a:latin typeface="Gill Sans Nova"/>
                        </a:rPr>
                        <a:t>1,119</a:t>
                      </a:r>
                    </a:p>
                  </a:txBody>
                  <a:tcPr marL="0" marR="0" marT="0" marB="0" anchor="ctr">
                    <a:solidFill>
                      <a:schemeClr val="bg1">
                        <a:lumMod val="50000"/>
                      </a:schemeClr>
                    </a:solidFill>
                  </a:tcPr>
                </a:tc>
                <a:tc>
                  <a:txBody>
                    <a:bodyPr/>
                    <a:lstStyle/>
                    <a:p>
                      <a:pPr lvl="0" algn="ctr">
                        <a:buNone/>
                      </a:pPr>
                      <a:r>
                        <a:rPr lang="en-US" sz="2400" b="0" dirty="0">
                          <a:solidFill>
                            <a:schemeClr val="bg1"/>
                          </a:solidFill>
                          <a:latin typeface="Gill Sans Nova"/>
                        </a:rPr>
                        <a:t>468</a:t>
                      </a:r>
                    </a:p>
                  </a:txBody>
                  <a:tcPr marL="0" marR="0" marT="0" marB="0" anchor="ctr">
                    <a:solidFill>
                      <a:schemeClr val="bg1">
                        <a:lumMod val="50000"/>
                      </a:schemeClr>
                    </a:solidFill>
                  </a:tcPr>
                </a:tc>
                <a:tc>
                  <a:txBody>
                    <a:bodyPr/>
                    <a:lstStyle/>
                    <a:p>
                      <a:pPr lvl="0" algn="ctr">
                        <a:buNone/>
                      </a:pPr>
                      <a:r>
                        <a:rPr lang="en-US" sz="2400" b="0" dirty="0">
                          <a:solidFill>
                            <a:schemeClr val="bg1"/>
                          </a:solidFill>
                          <a:latin typeface="Gill Sans Nova"/>
                        </a:rPr>
                        <a:t>106</a:t>
                      </a:r>
                    </a:p>
                  </a:txBody>
                  <a:tcPr marL="0" marR="0" marT="0" marB="0">
                    <a:solidFill>
                      <a:schemeClr val="bg1">
                        <a:lumMod val="50000"/>
                      </a:schemeClr>
                    </a:solidFill>
                  </a:tcPr>
                </a:tc>
                <a:extLst>
                  <a:ext uri="{0D108BD9-81ED-4DB2-BD59-A6C34878D82A}">
                    <a16:rowId xmlns:a16="http://schemas.microsoft.com/office/drawing/2014/main" val="2941808008"/>
                  </a:ext>
                </a:extLst>
              </a:tr>
            </a:tbl>
          </a:graphicData>
        </a:graphic>
      </p:graphicFrame>
      <p:graphicFrame>
        <p:nvGraphicFramePr>
          <p:cNvPr id="1965" name="Table 1965">
            <a:extLst>
              <a:ext uri="{FF2B5EF4-FFF2-40B4-BE49-F238E27FC236}">
                <a16:creationId xmlns:a16="http://schemas.microsoft.com/office/drawing/2014/main" id="{22BA655C-BD20-41BA-A41A-7481A2FB86B0}"/>
              </a:ext>
            </a:extLst>
          </p:cNvPr>
          <p:cNvGraphicFramePr>
            <a:graphicFrameLocks noGrp="1"/>
          </p:cNvGraphicFramePr>
          <p:nvPr>
            <p:extLst>
              <p:ext uri="{D42A27DB-BD31-4B8C-83A1-F6EECF244321}">
                <p14:modId xmlns:p14="http://schemas.microsoft.com/office/powerpoint/2010/main" val="3702799020"/>
              </p:ext>
            </p:extLst>
          </p:nvPr>
        </p:nvGraphicFramePr>
        <p:xfrm>
          <a:off x="478936" y="5338503"/>
          <a:ext cx="11178480" cy="1141395"/>
        </p:xfrm>
        <a:graphic>
          <a:graphicData uri="http://schemas.openxmlformats.org/drawingml/2006/table">
            <a:tbl>
              <a:tblPr firstRow="1" bandRow="1">
                <a:tableStyleId>{5C22544A-7EE6-4342-B048-85BDC9FD1C3A}</a:tableStyleId>
              </a:tblPr>
              <a:tblGrid>
                <a:gridCol w="931540">
                  <a:extLst>
                    <a:ext uri="{9D8B030D-6E8A-4147-A177-3AD203B41FA5}">
                      <a16:colId xmlns:a16="http://schemas.microsoft.com/office/drawing/2014/main" val="230631085"/>
                    </a:ext>
                  </a:extLst>
                </a:gridCol>
                <a:gridCol w="931540">
                  <a:extLst>
                    <a:ext uri="{9D8B030D-6E8A-4147-A177-3AD203B41FA5}">
                      <a16:colId xmlns:a16="http://schemas.microsoft.com/office/drawing/2014/main" val="3984783503"/>
                    </a:ext>
                  </a:extLst>
                </a:gridCol>
                <a:gridCol w="931540">
                  <a:extLst>
                    <a:ext uri="{9D8B030D-6E8A-4147-A177-3AD203B41FA5}">
                      <a16:colId xmlns:a16="http://schemas.microsoft.com/office/drawing/2014/main" val="541847180"/>
                    </a:ext>
                  </a:extLst>
                </a:gridCol>
                <a:gridCol w="931540">
                  <a:extLst>
                    <a:ext uri="{9D8B030D-6E8A-4147-A177-3AD203B41FA5}">
                      <a16:colId xmlns:a16="http://schemas.microsoft.com/office/drawing/2014/main" val="1765838979"/>
                    </a:ext>
                  </a:extLst>
                </a:gridCol>
                <a:gridCol w="931540">
                  <a:extLst>
                    <a:ext uri="{9D8B030D-6E8A-4147-A177-3AD203B41FA5}">
                      <a16:colId xmlns:a16="http://schemas.microsoft.com/office/drawing/2014/main" val="1716117038"/>
                    </a:ext>
                  </a:extLst>
                </a:gridCol>
                <a:gridCol w="931540">
                  <a:extLst>
                    <a:ext uri="{9D8B030D-6E8A-4147-A177-3AD203B41FA5}">
                      <a16:colId xmlns:a16="http://schemas.microsoft.com/office/drawing/2014/main" val="3029396917"/>
                    </a:ext>
                  </a:extLst>
                </a:gridCol>
                <a:gridCol w="931540">
                  <a:extLst>
                    <a:ext uri="{9D8B030D-6E8A-4147-A177-3AD203B41FA5}">
                      <a16:colId xmlns:a16="http://schemas.microsoft.com/office/drawing/2014/main" val="1491978235"/>
                    </a:ext>
                  </a:extLst>
                </a:gridCol>
                <a:gridCol w="931540">
                  <a:extLst>
                    <a:ext uri="{9D8B030D-6E8A-4147-A177-3AD203B41FA5}">
                      <a16:colId xmlns:a16="http://schemas.microsoft.com/office/drawing/2014/main" val="3809645858"/>
                    </a:ext>
                  </a:extLst>
                </a:gridCol>
                <a:gridCol w="931540">
                  <a:extLst>
                    <a:ext uri="{9D8B030D-6E8A-4147-A177-3AD203B41FA5}">
                      <a16:colId xmlns:a16="http://schemas.microsoft.com/office/drawing/2014/main" val="472879531"/>
                    </a:ext>
                  </a:extLst>
                </a:gridCol>
                <a:gridCol w="931540">
                  <a:extLst>
                    <a:ext uri="{9D8B030D-6E8A-4147-A177-3AD203B41FA5}">
                      <a16:colId xmlns:a16="http://schemas.microsoft.com/office/drawing/2014/main" val="1435305479"/>
                    </a:ext>
                  </a:extLst>
                </a:gridCol>
                <a:gridCol w="931540">
                  <a:extLst>
                    <a:ext uri="{9D8B030D-6E8A-4147-A177-3AD203B41FA5}">
                      <a16:colId xmlns:a16="http://schemas.microsoft.com/office/drawing/2014/main" val="1411897675"/>
                    </a:ext>
                  </a:extLst>
                </a:gridCol>
                <a:gridCol w="931540">
                  <a:extLst>
                    <a:ext uri="{9D8B030D-6E8A-4147-A177-3AD203B41FA5}">
                      <a16:colId xmlns:a16="http://schemas.microsoft.com/office/drawing/2014/main" val="2546202454"/>
                    </a:ext>
                  </a:extLst>
                </a:gridCol>
              </a:tblGrid>
              <a:tr h="395653">
                <a:tc gridSpan="12">
                  <a:txBody>
                    <a:bodyPr/>
                    <a:lstStyle/>
                    <a:p>
                      <a:pPr lvl="0" algn="ctr">
                        <a:buNone/>
                      </a:pPr>
                      <a:r>
                        <a:rPr lang="en-US" sz="2000" dirty="0">
                          <a:solidFill>
                            <a:srgbClr val="95348D"/>
                          </a:solidFill>
                          <a:latin typeface="Gill Sans Nova"/>
                        </a:rPr>
                        <a:t>Known Donors </a:t>
                      </a:r>
                      <a:r>
                        <a:rPr lang="en-US" sz="1600" dirty="0">
                          <a:solidFill>
                            <a:srgbClr val="95348D"/>
                          </a:solidFill>
                          <a:latin typeface="Gill Sans Nova"/>
                        </a:rPr>
                        <a:t>(excluding Adopters)</a:t>
                      </a:r>
                    </a:p>
                  </a:txBody>
                  <a:tcPr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noFill/>
                  </a:tcPr>
                </a:tc>
                <a:tc hMerge="1">
                  <a:txBody>
                    <a:bodyPr/>
                    <a:lstStyle/>
                    <a:p>
                      <a:endParaRPr lang="en-US"/>
                    </a:p>
                  </a:txBody>
                  <a:tcPr>
                    <a:noFill/>
                  </a:tcPr>
                </a:tc>
                <a:extLst>
                  <a:ext uri="{0D108BD9-81ED-4DB2-BD59-A6C34878D82A}">
                    <a16:rowId xmlns:a16="http://schemas.microsoft.com/office/drawing/2014/main" val="569635904"/>
                  </a:ext>
                </a:extLst>
              </a:tr>
              <a:tr h="374315">
                <a:tc>
                  <a:txBody>
                    <a:bodyPr/>
                    <a:lstStyle/>
                    <a:p>
                      <a:pPr algn="ctr"/>
                      <a:r>
                        <a:rPr lang="en-US" sz="1400" dirty="0">
                          <a:solidFill>
                            <a:schemeClr val="bg1"/>
                          </a:solidFill>
                          <a:latin typeface="Gill Sans Nova"/>
                        </a:rPr>
                        <a:t>2010</a:t>
                      </a:r>
                    </a:p>
                  </a:txBody>
                  <a:tcPr anchor="ctr">
                    <a:solidFill>
                      <a:schemeClr val="tx2"/>
                    </a:solidFill>
                  </a:tcPr>
                </a:tc>
                <a:tc>
                  <a:txBody>
                    <a:bodyPr/>
                    <a:lstStyle/>
                    <a:p>
                      <a:pPr algn="ctr"/>
                      <a:r>
                        <a:rPr lang="en-US" sz="1400" dirty="0">
                          <a:solidFill>
                            <a:schemeClr val="bg1"/>
                          </a:solidFill>
                          <a:latin typeface="Gill Sans Nova"/>
                        </a:rPr>
                        <a:t>2011</a:t>
                      </a:r>
                    </a:p>
                  </a:txBody>
                  <a:tcPr anchor="ctr">
                    <a:solidFill>
                      <a:schemeClr val="tx2"/>
                    </a:solidFill>
                  </a:tcPr>
                </a:tc>
                <a:tc>
                  <a:txBody>
                    <a:bodyPr/>
                    <a:lstStyle/>
                    <a:p>
                      <a:pPr algn="ctr"/>
                      <a:r>
                        <a:rPr lang="en-US" sz="1400" dirty="0">
                          <a:solidFill>
                            <a:schemeClr val="bg1"/>
                          </a:solidFill>
                          <a:latin typeface="Gill Sans Nova"/>
                        </a:rPr>
                        <a:t>2012</a:t>
                      </a:r>
                    </a:p>
                  </a:txBody>
                  <a:tcPr anchor="ctr">
                    <a:solidFill>
                      <a:schemeClr val="tx2"/>
                    </a:solidFill>
                  </a:tcPr>
                </a:tc>
                <a:tc>
                  <a:txBody>
                    <a:bodyPr/>
                    <a:lstStyle/>
                    <a:p>
                      <a:pPr algn="ctr"/>
                      <a:r>
                        <a:rPr lang="en-US" sz="1400" dirty="0">
                          <a:solidFill>
                            <a:schemeClr val="bg1"/>
                          </a:solidFill>
                          <a:latin typeface="Gill Sans Nova"/>
                        </a:rPr>
                        <a:t>2013</a:t>
                      </a:r>
                    </a:p>
                  </a:txBody>
                  <a:tcPr anchor="ctr">
                    <a:solidFill>
                      <a:schemeClr val="tx2"/>
                    </a:solidFill>
                  </a:tcPr>
                </a:tc>
                <a:tc>
                  <a:txBody>
                    <a:bodyPr/>
                    <a:lstStyle/>
                    <a:p>
                      <a:pPr algn="ctr"/>
                      <a:r>
                        <a:rPr lang="en-US" sz="1400" dirty="0">
                          <a:solidFill>
                            <a:schemeClr val="bg1"/>
                          </a:solidFill>
                          <a:latin typeface="Gill Sans Nova"/>
                        </a:rPr>
                        <a:t>2014</a:t>
                      </a:r>
                    </a:p>
                  </a:txBody>
                  <a:tcPr anchor="ctr">
                    <a:solidFill>
                      <a:schemeClr val="tx2"/>
                    </a:solidFill>
                  </a:tcPr>
                </a:tc>
                <a:tc>
                  <a:txBody>
                    <a:bodyPr/>
                    <a:lstStyle/>
                    <a:p>
                      <a:pPr algn="ctr"/>
                      <a:r>
                        <a:rPr lang="en-US" sz="1400" dirty="0">
                          <a:solidFill>
                            <a:schemeClr val="bg1"/>
                          </a:solidFill>
                          <a:latin typeface="Gill Sans Nova"/>
                        </a:rPr>
                        <a:t>2015</a:t>
                      </a:r>
                    </a:p>
                  </a:txBody>
                  <a:tcPr anchor="ctr">
                    <a:solidFill>
                      <a:schemeClr val="tx2"/>
                    </a:solidFill>
                  </a:tcPr>
                </a:tc>
                <a:tc>
                  <a:txBody>
                    <a:bodyPr/>
                    <a:lstStyle/>
                    <a:p>
                      <a:pPr algn="ctr"/>
                      <a:r>
                        <a:rPr lang="en-US" sz="1400" dirty="0">
                          <a:solidFill>
                            <a:schemeClr val="bg1"/>
                          </a:solidFill>
                          <a:latin typeface="Gill Sans Nova"/>
                        </a:rPr>
                        <a:t>2016</a:t>
                      </a:r>
                    </a:p>
                  </a:txBody>
                  <a:tcPr anchor="ctr">
                    <a:solidFill>
                      <a:schemeClr val="tx2"/>
                    </a:solidFill>
                  </a:tcPr>
                </a:tc>
                <a:tc>
                  <a:txBody>
                    <a:bodyPr/>
                    <a:lstStyle/>
                    <a:p>
                      <a:pPr algn="ctr"/>
                      <a:r>
                        <a:rPr lang="en-US" sz="1400" dirty="0">
                          <a:solidFill>
                            <a:schemeClr val="bg1"/>
                          </a:solidFill>
                          <a:latin typeface="Gill Sans Nova"/>
                        </a:rPr>
                        <a:t>2017</a:t>
                      </a:r>
                    </a:p>
                  </a:txBody>
                  <a:tcPr anchor="ctr">
                    <a:solidFill>
                      <a:schemeClr val="tx2"/>
                    </a:solidFill>
                  </a:tcPr>
                </a:tc>
                <a:tc>
                  <a:txBody>
                    <a:bodyPr/>
                    <a:lstStyle/>
                    <a:p>
                      <a:pPr algn="ctr"/>
                      <a:r>
                        <a:rPr lang="en-US" sz="1400" dirty="0">
                          <a:solidFill>
                            <a:schemeClr val="bg1"/>
                          </a:solidFill>
                          <a:latin typeface="Gill Sans Nova"/>
                        </a:rPr>
                        <a:t>2018</a:t>
                      </a:r>
                    </a:p>
                  </a:txBody>
                  <a:tcPr anchor="ctr">
                    <a:solidFill>
                      <a:schemeClr val="tx2"/>
                    </a:solidFill>
                  </a:tcPr>
                </a:tc>
                <a:tc>
                  <a:txBody>
                    <a:bodyPr/>
                    <a:lstStyle/>
                    <a:p>
                      <a:pPr algn="ctr"/>
                      <a:r>
                        <a:rPr lang="en-US" sz="1400" dirty="0">
                          <a:solidFill>
                            <a:schemeClr val="bg1"/>
                          </a:solidFill>
                          <a:latin typeface="Gill Sans Nova"/>
                        </a:rPr>
                        <a:t>2019</a:t>
                      </a:r>
                    </a:p>
                  </a:txBody>
                  <a:tcPr anchor="ctr">
                    <a:solidFill>
                      <a:schemeClr val="tx2"/>
                    </a:solidFill>
                  </a:tcPr>
                </a:tc>
                <a:tc>
                  <a:txBody>
                    <a:bodyPr/>
                    <a:lstStyle/>
                    <a:p>
                      <a:pPr lvl="0" algn="ctr">
                        <a:buNone/>
                      </a:pPr>
                      <a:r>
                        <a:rPr lang="en-US" sz="1400" dirty="0">
                          <a:solidFill>
                            <a:schemeClr val="bg1"/>
                          </a:solidFill>
                          <a:latin typeface="Gill Sans Nova"/>
                        </a:rPr>
                        <a:t>2020</a:t>
                      </a:r>
                    </a:p>
                  </a:txBody>
                  <a:tcPr anchor="ctr">
                    <a:solidFill>
                      <a:schemeClr val="tx2"/>
                    </a:solidFill>
                  </a:tcPr>
                </a:tc>
                <a:tc>
                  <a:txBody>
                    <a:bodyPr/>
                    <a:lstStyle/>
                    <a:p>
                      <a:pPr lvl="0" algn="ctr">
                        <a:buNone/>
                      </a:pPr>
                      <a:r>
                        <a:rPr lang="en-US" sz="1400" dirty="0">
                          <a:solidFill>
                            <a:schemeClr val="bg1"/>
                          </a:solidFill>
                          <a:latin typeface="Gill Sans Nova"/>
                        </a:rPr>
                        <a:t>2021 </a:t>
                      </a:r>
                      <a:r>
                        <a:rPr lang="en-US" sz="1050" dirty="0">
                          <a:solidFill>
                            <a:schemeClr val="bg1"/>
                          </a:solidFill>
                          <a:latin typeface="Gill Sans Nova"/>
                        </a:rPr>
                        <a:t>YTD</a:t>
                      </a:r>
                      <a:endParaRPr lang="en-US" sz="1400" dirty="0">
                        <a:solidFill>
                          <a:schemeClr val="bg1"/>
                        </a:solidFill>
                        <a:latin typeface="Gill Sans Nova"/>
                      </a:endParaRPr>
                    </a:p>
                  </a:txBody>
                  <a:tcPr anchor="ctr">
                    <a:solidFill>
                      <a:schemeClr val="tx2"/>
                    </a:solidFill>
                  </a:tcPr>
                </a:tc>
                <a:extLst>
                  <a:ext uri="{0D108BD9-81ED-4DB2-BD59-A6C34878D82A}">
                    <a16:rowId xmlns:a16="http://schemas.microsoft.com/office/drawing/2014/main" val="805057481"/>
                  </a:ext>
                </a:extLst>
              </a:tr>
              <a:tr h="370840">
                <a:tc>
                  <a:txBody>
                    <a:bodyPr/>
                    <a:lstStyle/>
                    <a:p>
                      <a:pPr algn="ctr"/>
                      <a:r>
                        <a:rPr lang="en-US" sz="1400" dirty="0">
                          <a:solidFill>
                            <a:schemeClr val="bg1"/>
                          </a:solidFill>
                          <a:latin typeface="Gill Sans Nova"/>
                        </a:rPr>
                        <a:t>1,382</a:t>
                      </a:r>
                    </a:p>
                  </a:txBody>
                  <a:tcPr anchor="ctr">
                    <a:solidFill>
                      <a:schemeClr val="tx1">
                        <a:lumMod val="50000"/>
                        <a:lumOff val="50000"/>
                      </a:schemeClr>
                    </a:solidFill>
                  </a:tcPr>
                </a:tc>
                <a:tc>
                  <a:txBody>
                    <a:bodyPr/>
                    <a:lstStyle/>
                    <a:p>
                      <a:pPr algn="ctr"/>
                      <a:r>
                        <a:rPr lang="en-US" sz="1400" dirty="0">
                          <a:solidFill>
                            <a:schemeClr val="bg1"/>
                          </a:solidFill>
                          <a:latin typeface="Gill Sans Nova"/>
                        </a:rPr>
                        <a:t>1,234</a:t>
                      </a:r>
                    </a:p>
                  </a:txBody>
                  <a:tcPr anchor="ctr">
                    <a:solidFill>
                      <a:schemeClr val="tx1">
                        <a:lumMod val="50000"/>
                        <a:lumOff val="50000"/>
                      </a:schemeClr>
                    </a:solidFill>
                  </a:tcPr>
                </a:tc>
                <a:tc>
                  <a:txBody>
                    <a:bodyPr/>
                    <a:lstStyle/>
                    <a:p>
                      <a:pPr algn="ctr"/>
                      <a:r>
                        <a:rPr lang="en-US" sz="1400" dirty="0">
                          <a:solidFill>
                            <a:schemeClr val="bg1"/>
                          </a:solidFill>
                          <a:latin typeface="Gill Sans Nova"/>
                        </a:rPr>
                        <a:t>1,570</a:t>
                      </a:r>
                    </a:p>
                  </a:txBody>
                  <a:tcPr anchor="ctr">
                    <a:solidFill>
                      <a:schemeClr val="tx1">
                        <a:lumMod val="50000"/>
                        <a:lumOff val="50000"/>
                      </a:schemeClr>
                    </a:solidFill>
                  </a:tcPr>
                </a:tc>
                <a:tc>
                  <a:txBody>
                    <a:bodyPr/>
                    <a:lstStyle/>
                    <a:p>
                      <a:pPr algn="ctr"/>
                      <a:r>
                        <a:rPr lang="en-US" sz="1400" dirty="0">
                          <a:solidFill>
                            <a:schemeClr val="bg1"/>
                          </a:solidFill>
                          <a:latin typeface="Gill Sans Nova"/>
                        </a:rPr>
                        <a:t>1,744</a:t>
                      </a:r>
                    </a:p>
                  </a:txBody>
                  <a:tcPr anchor="ctr">
                    <a:solidFill>
                      <a:schemeClr val="tx1">
                        <a:lumMod val="50000"/>
                        <a:lumOff val="50000"/>
                      </a:schemeClr>
                    </a:solidFill>
                  </a:tcPr>
                </a:tc>
                <a:tc>
                  <a:txBody>
                    <a:bodyPr/>
                    <a:lstStyle/>
                    <a:p>
                      <a:pPr algn="ctr"/>
                      <a:r>
                        <a:rPr lang="en-US" sz="1400" dirty="0">
                          <a:solidFill>
                            <a:schemeClr val="bg1"/>
                          </a:solidFill>
                          <a:latin typeface="Gill Sans Nova"/>
                        </a:rPr>
                        <a:t>1,965</a:t>
                      </a:r>
                    </a:p>
                  </a:txBody>
                  <a:tcPr anchor="ctr">
                    <a:solidFill>
                      <a:schemeClr val="tx1">
                        <a:lumMod val="50000"/>
                        <a:lumOff val="50000"/>
                      </a:schemeClr>
                    </a:solidFill>
                  </a:tcPr>
                </a:tc>
                <a:tc>
                  <a:txBody>
                    <a:bodyPr/>
                    <a:lstStyle/>
                    <a:p>
                      <a:pPr algn="ctr"/>
                      <a:r>
                        <a:rPr lang="en-US" sz="1400" dirty="0">
                          <a:solidFill>
                            <a:schemeClr val="bg1"/>
                          </a:solidFill>
                          <a:latin typeface="Gill Sans Nova"/>
                        </a:rPr>
                        <a:t>1,889</a:t>
                      </a:r>
                    </a:p>
                  </a:txBody>
                  <a:tcPr anchor="ctr">
                    <a:solidFill>
                      <a:schemeClr val="tx1">
                        <a:lumMod val="50000"/>
                        <a:lumOff val="50000"/>
                      </a:schemeClr>
                    </a:solidFill>
                  </a:tcPr>
                </a:tc>
                <a:tc>
                  <a:txBody>
                    <a:bodyPr/>
                    <a:lstStyle/>
                    <a:p>
                      <a:pPr algn="ctr"/>
                      <a:r>
                        <a:rPr lang="en-US" sz="1400" dirty="0">
                          <a:solidFill>
                            <a:schemeClr val="bg1"/>
                          </a:solidFill>
                          <a:latin typeface="Gill Sans Nova"/>
                        </a:rPr>
                        <a:t>1,938</a:t>
                      </a:r>
                    </a:p>
                  </a:txBody>
                  <a:tcPr anchor="ctr">
                    <a:solidFill>
                      <a:schemeClr val="tx1">
                        <a:lumMod val="50000"/>
                        <a:lumOff val="50000"/>
                      </a:schemeClr>
                    </a:solidFill>
                  </a:tcPr>
                </a:tc>
                <a:tc>
                  <a:txBody>
                    <a:bodyPr/>
                    <a:lstStyle/>
                    <a:p>
                      <a:pPr algn="ctr"/>
                      <a:r>
                        <a:rPr lang="en-US" sz="1400" dirty="0">
                          <a:solidFill>
                            <a:schemeClr val="bg1"/>
                          </a:solidFill>
                          <a:latin typeface="Gill Sans Nova"/>
                        </a:rPr>
                        <a:t>2,157</a:t>
                      </a:r>
                    </a:p>
                  </a:txBody>
                  <a:tcPr anchor="ctr">
                    <a:solidFill>
                      <a:schemeClr val="tx1">
                        <a:lumMod val="50000"/>
                        <a:lumOff val="50000"/>
                      </a:schemeClr>
                    </a:solidFill>
                  </a:tcPr>
                </a:tc>
                <a:tc>
                  <a:txBody>
                    <a:bodyPr/>
                    <a:lstStyle/>
                    <a:p>
                      <a:pPr algn="ctr"/>
                      <a:r>
                        <a:rPr lang="en-US" sz="1400" dirty="0">
                          <a:solidFill>
                            <a:schemeClr val="bg1"/>
                          </a:solidFill>
                          <a:latin typeface="Gill Sans Nova"/>
                        </a:rPr>
                        <a:t>1,995</a:t>
                      </a:r>
                    </a:p>
                  </a:txBody>
                  <a:tcPr anchor="ctr">
                    <a:solidFill>
                      <a:schemeClr val="tx1">
                        <a:lumMod val="50000"/>
                        <a:lumOff val="50000"/>
                      </a:schemeClr>
                    </a:solidFill>
                  </a:tcPr>
                </a:tc>
                <a:tc>
                  <a:txBody>
                    <a:bodyPr/>
                    <a:lstStyle/>
                    <a:p>
                      <a:pPr algn="ctr"/>
                      <a:r>
                        <a:rPr lang="en-US" sz="1400" dirty="0">
                          <a:solidFill>
                            <a:schemeClr val="bg1"/>
                          </a:solidFill>
                          <a:latin typeface="Gill Sans Nova"/>
                        </a:rPr>
                        <a:t>1,947</a:t>
                      </a:r>
                    </a:p>
                  </a:txBody>
                  <a:tcPr anchor="ctr">
                    <a:solidFill>
                      <a:schemeClr val="tx1">
                        <a:lumMod val="50000"/>
                        <a:lumOff val="50000"/>
                      </a:schemeClr>
                    </a:solidFill>
                  </a:tcPr>
                </a:tc>
                <a:tc>
                  <a:txBody>
                    <a:bodyPr/>
                    <a:lstStyle/>
                    <a:p>
                      <a:pPr lvl="0" algn="ctr">
                        <a:buNone/>
                      </a:pPr>
                      <a:r>
                        <a:rPr lang="en-US" sz="1400" dirty="0">
                          <a:solidFill>
                            <a:schemeClr val="bg1"/>
                          </a:solidFill>
                          <a:latin typeface="Gill Sans Nova"/>
                        </a:rPr>
                        <a:t>2,379</a:t>
                      </a:r>
                    </a:p>
                  </a:txBody>
                  <a:tcPr anchor="ctr">
                    <a:solidFill>
                      <a:schemeClr val="tx1">
                        <a:lumMod val="50000"/>
                        <a:lumOff val="50000"/>
                      </a:schemeClr>
                    </a:solidFill>
                  </a:tcPr>
                </a:tc>
                <a:tc>
                  <a:txBody>
                    <a:bodyPr/>
                    <a:lstStyle/>
                    <a:p>
                      <a:pPr lvl="0" algn="ctr">
                        <a:buNone/>
                      </a:pPr>
                      <a:r>
                        <a:rPr lang="en-US" sz="1400" dirty="0">
                          <a:solidFill>
                            <a:schemeClr val="bg1"/>
                          </a:solidFill>
                          <a:latin typeface="Gill Sans Nova"/>
                        </a:rPr>
                        <a:t>812</a:t>
                      </a:r>
                    </a:p>
                  </a:txBody>
                  <a:tcPr anchor="ctr">
                    <a:solidFill>
                      <a:schemeClr val="tx1">
                        <a:lumMod val="50000"/>
                        <a:lumOff val="50000"/>
                      </a:schemeClr>
                    </a:solidFill>
                  </a:tcPr>
                </a:tc>
                <a:extLst>
                  <a:ext uri="{0D108BD9-81ED-4DB2-BD59-A6C34878D82A}">
                    <a16:rowId xmlns:a16="http://schemas.microsoft.com/office/drawing/2014/main" val="1185175437"/>
                  </a:ext>
                </a:extLst>
              </a:tr>
            </a:tbl>
          </a:graphicData>
        </a:graphic>
      </p:graphicFrame>
      <p:sp>
        <p:nvSpPr>
          <p:cNvPr id="17" name="Arrow: Down 16">
            <a:extLst>
              <a:ext uri="{FF2B5EF4-FFF2-40B4-BE49-F238E27FC236}">
                <a16:creationId xmlns:a16="http://schemas.microsoft.com/office/drawing/2014/main" id="{3AED58A4-ADD4-4CEA-A57F-14C0DEC56A00}"/>
              </a:ext>
            </a:extLst>
          </p:cNvPr>
          <p:cNvSpPr/>
          <p:nvPr/>
        </p:nvSpPr>
        <p:spPr>
          <a:xfrm>
            <a:off x="9117365" y="3640608"/>
            <a:ext cx="247315" cy="427790"/>
          </a:xfrm>
          <a:prstGeom prst="downArrow">
            <a:avLst/>
          </a:prstGeom>
          <a:solidFill>
            <a:srgbClr val="95348D"/>
          </a:solidFill>
          <a:ln>
            <a:solidFill>
              <a:srgbClr val="953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348D"/>
              </a:solidFill>
              <a:cs typeface="Calibri"/>
            </a:endParaRPr>
          </a:p>
        </p:txBody>
      </p:sp>
      <p:sp>
        <p:nvSpPr>
          <p:cNvPr id="18" name="Arrow: Down 17">
            <a:extLst>
              <a:ext uri="{FF2B5EF4-FFF2-40B4-BE49-F238E27FC236}">
                <a16:creationId xmlns:a16="http://schemas.microsoft.com/office/drawing/2014/main" id="{D25DC2DB-9331-4B4C-B6B8-C0C7861376C5}"/>
              </a:ext>
            </a:extLst>
          </p:cNvPr>
          <p:cNvSpPr/>
          <p:nvPr/>
        </p:nvSpPr>
        <p:spPr>
          <a:xfrm>
            <a:off x="10644144" y="3638288"/>
            <a:ext cx="247315" cy="427790"/>
          </a:xfrm>
          <a:prstGeom prst="downArrow">
            <a:avLst/>
          </a:prstGeom>
          <a:solidFill>
            <a:srgbClr val="95348D"/>
          </a:solidFill>
          <a:ln>
            <a:solidFill>
              <a:srgbClr val="953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5348D"/>
              </a:solidFill>
              <a:cs typeface="Calibri"/>
            </a:endParaRPr>
          </a:p>
        </p:txBody>
      </p:sp>
      <p:sp>
        <p:nvSpPr>
          <p:cNvPr id="19" name="TextBox 18">
            <a:extLst>
              <a:ext uri="{FF2B5EF4-FFF2-40B4-BE49-F238E27FC236}">
                <a16:creationId xmlns:a16="http://schemas.microsoft.com/office/drawing/2014/main" id="{335AB3AD-8F20-41FC-83DF-7857B039EA74}"/>
              </a:ext>
            </a:extLst>
          </p:cNvPr>
          <p:cNvSpPr txBox="1"/>
          <p:nvPr/>
        </p:nvSpPr>
        <p:spPr>
          <a:xfrm>
            <a:off x="9965516" y="3009309"/>
            <a:ext cx="16000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Currently Anonymous</a:t>
            </a:r>
          </a:p>
          <a:p>
            <a:pPr algn="ctr"/>
            <a:r>
              <a:rPr lang="en-US" sz="1200" dirty="0">
                <a:cs typeface="Calibri" panose="020F0502020204030204"/>
              </a:rPr>
              <a:t>Estate funds operating deficit</a:t>
            </a:r>
          </a:p>
        </p:txBody>
      </p:sp>
      <p:sp>
        <p:nvSpPr>
          <p:cNvPr id="20" name="TextBox 19">
            <a:extLst>
              <a:ext uri="{FF2B5EF4-FFF2-40B4-BE49-F238E27FC236}">
                <a16:creationId xmlns:a16="http://schemas.microsoft.com/office/drawing/2014/main" id="{34283012-ED86-4B87-AA6D-8BEF342ABBA0}"/>
              </a:ext>
            </a:extLst>
          </p:cNvPr>
          <p:cNvSpPr txBox="1"/>
          <p:nvPr/>
        </p:nvSpPr>
        <p:spPr>
          <a:xfrm>
            <a:off x="8396921" y="2458216"/>
            <a:ext cx="168820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Anonymous Estate</a:t>
            </a:r>
            <a:br>
              <a:rPr lang="en-US" sz="1200" dirty="0"/>
            </a:br>
            <a:r>
              <a:rPr lang="en-US" sz="1200" dirty="0"/>
              <a:t>Anonymous Leadership</a:t>
            </a:r>
            <a:br>
              <a:rPr lang="en-US" sz="1200" dirty="0"/>
            </a:br>
            <a:r>
              <a:rPr lang="en-US" sz="1200" b="1" dirty="0">
                <a:solidFill>
                  <a:srgbClr val="95348D"/>
                </a:solidFill>
              </a:rPr>
              <a:t>Mark Rude Estate</a:t>
            </a:r>
          </a:p>
          <a:p>
            <a:pPr algn="ctr"/>
            <a:r>
              <a:rPr lang="en-US" sz="1200" b="1" dirty="0">
                <a:solidFill>
                  <a:srgbClr val="95348D"/>
                </a:solidFill>
              </a:rPr>
              <a:t>James Vculek Estate</a:t>
            </a:r>
            <a:br>
              <a:rPr lang="en-US" sz="1200" b="1" dirty="0"/>
            </a:br>
            <a:r>
              <a:rPr lang="en-US" sz="1200" dirty="0"/>
              <a:t>fund present and future operating deficits </a:t>
            </a:r>
            <a:endParaRPr lang="en-US" dirty="0">
              <a:cs typeface="Calibri" panose="020F0502020204030204"/>
            </a:endParaRPr>
          </a:p>
        </p:txBody>
      </p:sp>
      <p:sp>
        <p:nvSpPr>
          <p:cNvPr id="1633" name="TextBox 1632">
            <a:extLst>
              <a:ext uri="{FF2B5EF4-FFF2-40B4-BE49-F238E27FC236}">
                <a16:creationId xmlns:a16="http://schemas.microsoft.com/office/drawing/2014/main" id="{B52ACFEF-382C-4A1F-9B80-97E3DB199D83}"/>
              </a:ext>
            </a:extLst>
          </p:cNvPr>
          <p:cNvSpPr txBox="1"/>
          <p:nvPr/>
        </p:nvSpPr>
        <p:spPr>
          <a:xfrm>
            <a:off x="478449" y="2302851"/>
            <a:ext cx="112277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95348D"/>
                </a:solidFill>
              </a:rPr>
              <a:t>Estate Gifts</a:t>
            </a:r>
            <a:endParaRPr lang="en-US" dirty="0"/>
          </a:p>
        </p:txBody>
      </p:sp>
    </p:spTree>
    <p:extLst>
      <p:ext uri="{BB962C8B-B14F-4D97-AF65-F5344CB8AC3E}">
        <p14:creationId xmlns:p14="http://schemas.microsoft.com/office/powerpoint/2010/main" val="178287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906A-FDC8-4185-8C99-D612295AA207}"/>
              </a:ext>
            </a:extLst>
          </p:cNvPr>
          <p:cNvSpPr>
            <a:spLocks noGrp="1"/>
          </p:cNvSpPr>
          <p:nvPr>
            <p:ph type="title"/>
          </p:nvPr>
        </p:nvSpPr>
        <p:spPr>
          <a:xfrm>
            <a:off x="446315" y="537882"/>
            <a:ext cx="11284856" cy="1174577"/>
          </a:xfrm>
        </p:spPr>
        <p:txBody>
          <a:bodyPr vert="horz" lIns="91440" tIns="45720" rIns="91440" bIns="45720" rtlCol="0" anchor="ctr">
            <a:normAutofit/>
          </a:bodyPr>
          <a:lstStyle/>
          <a:p>
            <a:pPr algn="ctr"/>
            <a:r>
              <a:rPr lang="en-US" sz="4000" b="1" dirty="0"/>
              <a:t>2020 Development Highlights</a:t>
            </a:r>
            <a:endParaRPr lang="en-US" sz="4000" dirty="0"/>
          </a:p>
        </p:txBody>
      </p:sp>
      <p:sp>
        <p:nvSpPr>
          <p:cNvPr id="3" name="Content Placeholder 2">
            <a:extLst>
              <a:ext uri="{FF2B5EF4-FFF2-40B4-BE49-F238E27FC236}">
                <a16:creationId xmlns:a16="http://schemas.microsoft.com/office/drawing/2014/main" id="{0E0C6034-3502-4D81-938E-B01D1F396917}"/>
              </a:ext>
            </a:extLst>
          </p:cNvPr>
          <p:cNvSpPr>
            <a:spLocks noGrp="1"/>
          </p:cNvSpPr>
          <p:nvPr>
            <p:ph idx="1"/>
          </p:nvPr>
        </p:nvSpPr>
        <p:spPr>
          <a:xfrm>
            <a:off x="446314" y="1870022"/>
            <a:ext cx="10515600" cy="4545292"/>
          </a:xfrm>
        </p:spPr>
        <p:txBody>
          <a:bodyPr vert="horz" lIns="91440" tIns="45720" rIns="91440" bIns="45720" rtlCol="0" anchor="t">
            <a:noAutofit/>
          </a:bodyPr>
          <a:lstStyle/>
          <a:p>
            <a:pPr marL="514350" lvl="2" indent="-514350">
              <a:lnSpc>
                <a:spcPct val="120000"/>
              </a:lnSpc>
              <a:spcBef>
                <a:spcPts val="0"/>
              </a:spcBef>
              <a:spcAft>
                <a:spcPts val="0"/>
              </a:spcAft>
              <a:buFont typeface="Wingdings" panose="05020102010507070707" pitchFamily="18" charset="2"/>
              <a:buChar char="§"/>
            </a:pPr>
            <a:r>
              <a:rPr lang="en-US" sz="3200" dirty="0"/>
              <a:t>Continued support from recurring donors </a:t>
            </a:r>
          </a:p>
          <a:p>
            <a:pPr marL="514350" lvl="2" indent="-514350">
              <a:lnSpc>
                <a:spcPct val="120000"/>
              </a:lnSpc>
              <a:spcBef>
                <a:spcPts val="0"/>
              </a:spcBef>
              <a:spcAft>
                <a:spcPts val="0"/>
              </a:spcAft>
              <a:buFont typeface="Wingdings" panose="05020102010507070707" pitchFamily="18" charset="2"/>
              <a:buChar char="§"/>
            </a:pPr>
            <a:r>
              <a:rPr lang="en-US" sz="3200" dirty="0"/>
              <a:t>$135,000 from an anonymous donor</a:t>
            </a:r>
          </a:p>
          <a:p>
            <a:pPr marL="855980" lvl="3" indent="-233680">
              <a:lnSpc>
                <a:spcPct val="120000"/>
              </a:lnSpc>
              <a:spcBef>
                <a:spcPts val="0"/>
              </a:spcBef>
              <a:spcAft>
                <a:spcPts val="0"/>
              </a:spcAft>
              <a:buFont typeface="Wingdings" panose="05020102010507070707" pitchFamily="18" charset="2"/>
              <a:buChar char="§"/>
            </a:pPr>
            <a:r>
              <a:rPr lang="en-US" sz="2800" dirty="0"/>
              <a:t>Fire alarms for 593 and 600 Fairview</a:t>
            </a:r>
          </a:p>
          <a:p>
            <a:pPr marL="855980" lvl="3" indent="-233680">
              <a:lnSpc>
                <a:spcPct val="120000"/>
              </a:lnSpc>
              <a:spcBef>
                <a:spcPts val="0"/>
              </a:spcBef>
              <a:spcAft>
                <a:spcPts val="0"/>
              </a:spcAft>
              <a:buFont typeface="Wingdings" panose="05020102010507070707" pitchFamily="18" charset="2"/>
              <a:buChar char="§"/>
            </a:pPr>
            <a:r>
              <a:rPr lang="en-US" sz="2800" dirty="0"/>
              <a:t>Enhanced parking lot lighting</a:t>
            </a:r>
          </a:p>
          <a:p>
            <a:pPr marL="855980" lvl="3" indent="-233680">
              <a:lnSpc>
                <a:spcPct val="120000"/>
              </a:lnSpc>
              <a:spcBef>
                <a:spcPts val="0"/>
              </a:spcBef>
              <a:spcAft>
                <a:spcPts val="0"/>
              </a:spcAft>
              <a:buFont typeface="Wingdings" panose="05020102010507070707" pitchFamily="18" charset="2"/>
              <a:buChar char="§"/>
            </a:pPr>
            <a:r>
              <a:rPr lang="en-US" sz="2800" dirty="0"/>
              <a:t>Website redesign</a:t>
            </a:r>
            <a:endParaRPr lang="en-US" dirty="0"/>
          </a:p>
          <a:p>
            <a:pPr marL="855980" lvl="3" indent="-233680">
              <a:lnSpc>
                <a:spcPct val="120000"/>
              </a:lnSpc>
              <a:spcBef>
                <a:spcPts val="0"/>
              </a:spcBef>
              <a:spcAft>
                <a:spcPts val="0"/>
              </a:spcAft>
              <a:buFont typeface="Wingdings" panose="05020102010507070707" pitchFamily="18" charset="2"/>
              <a:buChar char="§"/>
            </a:pPr>
            <a:r>
              <a:rPr lang="en-US" sz="2800" dirty="0"/>
              <a:t>Veterinary services</a:t>
            </a:r>
          </a:p>
          <a:p>
            <a:pPr marL="514350" lvl="2" indent="-514350">
              <a:lnSpc>
                <a:spcPct val="120000"/>
              </a:lnSpc>
              <a:spcBef>
                <a:spcPts val="0"/>
              </a:spcBef>
              <a:spcAft>
                <a:spcPts val="0"/>
              </a:spcAft>
              <a:buFont typeface="Wingdings" panose="05020102010507070707" pitchFamily="18" charset="2"/>
              <a:buChar char="§"/>
            </a:pPr>
            <a:r>
              <a:rPr lang="en-US" sz="3200" dirty="0"/>
              <a:t>$592,000 from Estates</a:t>
            </a:r>
          </a:p>
          <a:p>
            <a:pPr marL="514350" lvl="2" indent="-514350">
              <a:lnSpc>
                <a:spcPct val="120000"/>
              </a:lnSpc>
              <a:spcBef>
                <a:spcPts val="0"/>
              </a:spcBef>
              <a:spcAft>
                <a:spcPts val="0"/>
              </a:spcAft>
              <a:buFont typeface="Wingdings" panose="05020102010507070707" pitchFamily="18" charset="2"/>
              <a:buChar char="§"/>
            </a:pPr>
            <a:r>
              <a:rPr lang="en-US" sz="3200" dirty="0"/>
              <a:t>$30,000 was restricted to endowments only</a:t>
            </a:r>
          </a:p>
        </p:txBody>
      </p:sp>
      <p:sp>
        <p:nvSpPr>
          <p:cNvPr id="4" name="Slide Number Placeholder 3">
            <a:extLst>
              <a:ext uri="{FF2B5EF4-FFF2-40B4-BE49-F238E27FC236}">
                <a16:creationId xmlns:a16="http://schemas.microsoft.com/office/drawing/2014/main" id="{A1FED484-67F4-4FB2-9CD3-EB05D227A71B}"/>
              </a:ext>
            </a:extLst>
          </p:cNvPr>
          <p:cNvSpPr>
            <a:spLocks noGrp="1"/>
          </p:cNvSpPr>
          <p:nvPr>
            <p:ph type="sldNum" sz="quarter" idx="12"/>
          </p:nvPr>
        </p:nvSpPr>
        <p:spPr/>
        <p:txBody>
          <a:bodyPr/>
          <a:lstStyle/>
          <a:p>
            <a:fld id="{D57F1E4F-1CFF-5643-939E-217C01CDF565}" type="slidenum">
              <a:rPr lang="en-US" dirty="0"/>
              <a:pPr/>
              <a:t>16</a:t>
            </a:fld>
            <a:endParaRPr lang="en-US" dirty="0"/>
          </a:p>
        </p:txBody>
      </p:sp>
    </p:spTree>
    <p:extLst>
      <p:ext uri="{BB962C8B-B14F-4D97-AF65-F5344CB8AC3E}">
        <p14:creationId xmlns:p14="http://schemas.microsoft.com/office/powerpoint/2010/main" val="123804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906A-FDC8-4185-8C99-D612295AA207}"/>
              </a:ext>
            </a:extLst>
          </p:cNvPr>
          <p:cNvSpPr>
            <a:spLocks noGrp="1"/>
          </p:cNvSpPr>
          <p:nvPr>
            <p:ph type="title"/>
          </p:nvPr>
        </p:nvSpPr>
        <p:spPr>
          <a:xfrm>
            <a:off x="475343" y="639482"/>
            <a:ext cx="11255828" cy="1152806"/>
          </a:xfrm>
        </p:spPr>
        <p:txBody>
          <a:bodyPr vert="horz" lIns="91440" tIns="45720" rIns="91440" bIns="45720" rtlCol="0" anchor="ctr">
            <a:normAutofit/>
          </a:bodyPr>
          <a:lstStyle/>
          <a:p>
            <a:pPr algn="ctr"/>
            <a:r>
              <a:rPr lang="en-US" sz="4000" b="1" dirty="0">
                <a:ea typeface="+mj-lt"/>
                <a:cs typeface="+mj-lt"/>
              </a:rPr>
              <a:t>2020 DEVELOPMENT HIGHLIGHTS</a:t>
            </a:r>
            <a:endParaRPr lang="en-US" sz="4000" dirty="0">
              <a:ea typeface="+mj-lt"/>
              <a:cs typeface="+mj-lt"/>
            </a:endParaRPr>
          </a:p>
        </p:txBody>
      </p:sp>
      <p:sp>
        <p:nvSpPr>
          <p:cNvPr id="3" name="Content Placeholder 2">
            <a:extLst>
              <a:ext uri="{FF2B5EF4-FFF2-40B4-BE49-F238E27FC236}">
                <a16:creationId xmlns:a16="http://schemas.microsoft.com/office/drawing/2014/main" id="{0E0C6034-3502-4D81-938E-B01D1F396917}"/>
              </a:ext>
            </a:extLst>
          </p:cNvPr>
          <p:cNvSpPr>
            <a:spLocks noGrp="1"/>
          </p:cNvSpPr>
          <p:nvPr>
            <p:ph idx="1"/>
          </p:nvPr>
        </p:nvSpPr>
        <p:spPr>
          <a:xfrm>
            <a:off x="932543" y="2098623"/>
            <a:ext cx="10515600" cy="4646892"/>
          </a:xfrm>
        </p:spPr>
        <p:txBody>
          <a:bodyPr vert="horz" lIns="91440" tIns="45720" rIns="91440" bIns="45720" rtlCol="0" anchor="t">
            <a:normAutofit/>
          </a:bodyPr>
          <a:lstStyle/>
          <a:p>
            <a:pPr marL="0" lvl="2" indent="0">
              <a:spcBef>
                <a:spcPts val="0"/>
              </a:spcBef>
              <a:spcAft>
                <a:spcPts val="0"/>
              </a:spcAft>
              <a:buFont typeface="Wingdings" panose="05020102010507070707" pitchFamily="18" charset="2"/>
              <a:buChar char="§"/>
            </a:pPr>
            <a:r>
              <a:rPr lang="en-US" sz="3200" dirty="0">
                <a:ea typeface="+mn-lt"/>
                <a:cs typeface="+mn-lt"/>
              </a:rPr>
              <a:t>  Estate gift truism:</a:t>
            </a:r>
            <a:endParaRPr lang="en-US" dirty="0">
              <a:ea typeface="+mn-lt"/>
              <a:cs typeface="+mn-lt"/>
            </a:endParaRPr>
          </a:p>
          <a:p>
            <a:pPr marL="701675" lvl="4" indent="-301625">
              <a:spcBef>
                <a:spcPts val="0"/>
              </a:spcBef>
              <a:spcAft>
                <a:spcPts val="0"/>
              </a:spcAft>
              <a:buFont typeface="Wingdings" panose="05020102010507070707" pitchFamily="18" charset="2"/>
              <a:buChar char="§"/>
            </a:pPr>
            <a:r>
              <a:rPr lang="en-US" sz="3000" dirty="0">
                <a:ea typeface="+mn-lt"/>
                <a:cs typeface="+mn-lt"/>
              </a:rPr>
              <a:t>90% of estate gifts come from out of the blue.</a:t>
            </a:r>
            <a:endParaRPr lang="en-US" dirty="0"/>
          </a:p>
          <a:p>
            <a:pPr marL="457200" indent="-457200">
              <a:buFont typeface="Wingdings,Sans-Serif" panose="05020102010507070707" pitchFamily="18" charset="2"/>
              <a:buChar char="§"/>
            </a:pPr>
            <a:r>
              <a:rPr lang="en-US" sz="3200" dirty="0"/>
              <a:t>We shared giving story videos on our website to publicize estate giving.</a:t>
            </a:r>
          </a:p>
          <a:p>
            <a:pPr marL="457200" indent="-457200">
              <a:buFont typeface="Wingdings,Sans-Serif" panose="05020102010507070707" pitchFamily="18" charset="2"/>
              <a:buChar char="§"/>
            </a:pPr>
            <a:endParaRPr lang="en-US" dirty="0"/>
          </a:p>
        </p:txBody>
      </p:sp>
      <p:sp>
        <p:nvSpPr>
          <p:cNvPr id="4" name="Slide Number Placeholder 3">
            <a:extLst>
              <a:ext uri="{FF2B5EF4-FFF2-40B4-BE49-F238E27FC236}">
                <a16:creationId xmlns:a16="http://schemas.microsoft.com/office/drawing/2014/main" id="{969114BE-CBB8-4FFF-B89E-8FF0900755B2}"/>
              </a:ext>
            </a:extLst>
          </p:cNvPr>
          <p:cNvSpPr>
            <a:spLocks noGrp="1"/>
          </p:cNvSpPr>
          <p:nvPr>
            <p:ph type="sldNum" sz="quarter" idx="12"/>
          </p:nvPr>
        </p:nvSpPr>
        <p:spPr/>
        <p:txBody>
          <a:bodyPr/>
          <a:lstStyle/>
          <a:p>
            <a:fld id="{D57F1E4F-1CFF-5643-939E-217C01CDF565}" type="slidenum">
              <a:rPr lang="en-US" dirty="0"/>
              <a:pPr/>
              <a:t>17</a:t>
            </a:fld>
            <a:endParaRPr lang="en-US" dirty="0"/>
          </a:p>
        </p:txBody>
      </p:sp>
    </p:spTree>
    <p:extLst>
      <p:ext uri="{BB962C8B-B14F-4D97-AF65-F5344CB8AC3E}">
        <p14:creationId xmlns:p14="http://schemas.microsoft.com/office/powerpoint/2010/main" val="102469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906A-FDC8-4185-8C99-D612295AA207}"/>
              </a:ext>
            </a:extLst>
          </p:cNvPr>
          <p:cNvSpPr>
            <a:spLocks noGrp="1"/>
          </p:cNvSpPr>
          <p:nvPr>
            <p:ph type="title"/>
          </p:nvPr>
        </p:nvSpPr>
        <p:spPr>
          <a:xfrm>
            <a:off x="460829" y="537882"/>
            <a:ext cx="11313885" cy="1174577"/>
          </a:xfrm>
        </p:spPr>
        <p:txBody>
          <a:bodyPr vert="horz" lIns="91440" tIns="45720" rIns="91440" bIns="45720" rtlCol="0" anchor="ctr">
            <a:normAutofit/>
          </a:bodyPr>
          <a:lstStyle/>
          <a:p>
            <a:pPr algn="ctr"/>
            <a:r>
              <a:rPr lang="en-US" sz="4000" b="1" dirty="0"/>
              <a:t>2020 Event Highlights</a:t>
            </a:r>
            <a:endParaRPr lang="en-US" sz="4000" dirty="0"/>
          </a:p>
        </p:txBody>
      </p:sp>
      <p:sp>
        <p:nvSpPr>
          <p:cNvPr id="3" name="Content Placeholder 2">
            <a:extLst>
              <a:ext uri="{FF2B5EF4-FFF2-40B4-BE49-F238E27FC236}">
                <a16:creationId xmlns:a16="http://schemas.microsoft.com/office/drawing/2014/main" id="{0E0C6034-3502-4D81-938E-B01D1F396917}"/>
              </a:ext>
            </a:extLst>
          </p:cNvPr>
          <p:cNvSpPr>
            <a:spLocks noGrp="1"/>
          </p:cNvSpPr>
          <p:nvPr>
            <p:ph idx="1"/>
          </p:nvPr>
        </p:nvSpPr>
        <p:spPr>
          <a:xfrm>
            <a:off x="456985" y="1880695"/>
            <a:ext cx="11212286" cy="4704095"/>
          </a:xfrm>
        </p:spPr>
        <p:txBody>
          <a:bodyPr vert="horz" lIns="91440" tIns="45720" rIns="91440" bIns="45720" rtlCol="0" anchor="t">
            <a:normAutofit/>
          </a:bodyPr>
          <a:lstStyle/>
          <a:p>
            <a:pPr marL="301625" indent="-301625">
              <a:spcBef>
                <a:spcPts val="500"/>
              </a:spcBef>
              <a:spcAft>
                <a:spcPts val="500"/>
              </a:spcAft>
              <a:buFont typeface="Wingdings" panose="05020102010507070707" pitchFamily="18" charset="2"/>
              <a:buChar char="§"/>
            </a:pPr>
            <a:r>
              <a:rPr lang="en-US" sz="3200" dirty="0"/>
              <a:t>Cat Claw Clipping Clinics</a:t>
            </a:r>
          </a:p>
          <a:p>
            <a:pPr marL="301625" indent="-301625">
              <a:spcBef>
                <a:spcPts val="500"/>
              </a:spcBef>
              <a:spcAft>
                <a:spcPts val="500"/>
              </a:spcAft>
              <a:buFont typeface="Wingdings" panose="05020102010507070707" pitchFamily="18" charset="2"/>
              <a:buChar char="§"/>
            </a:pPr>
            <a:r>
              <a:rPr lang="en-US" sz="3200" dirty="0"/>
              <a:t>Cat VideoFest with the Minneapolis/St. Paul Film Festival</a:t>
            </a:r>
          </a:p>
          <a:p>
            <a:pPr marL="194310" lvl="2" indent="-269875">
              <a:spcBef>
                <a:spcPts val="500"/>
              </a:spcBef>
              <a:spcAft>
                <a:spcPts val="500"/>
              </a:spcAft>
              <a:buFont typeface="Wingdings" panose="05020102010507070707" pitchFamily="18" charset="2"/>
              <a:buChar char="§"/>
            </a:pPr>
            <a:r>
              <a:rPr lang="en-US" sz="3200" dirty="0"/>
              <a:t>Pop-up cat food drives</a:t>
            </a:r>
          </a:p>
          <a:p>
            <a:pPr marL="194310" lvl="2" indent="-269875">
              <a:spcBef>
                <a:spcPts val="500"/>
              </a:spcBef>
              <a:spcAft>
                <a:spcPts val="500"/>
              </a:spcAft>
              <a:buFont typeface="Wingdings" panose="05020102010507070707" pitchFamily="18" charset="2"/>
              <a:buChar char="§"/>
            </a:pPr>
            <a:r>
              <a:rPr lang="en-US" sz="3200" dirty="0"/>
              <a:t>Cat Calendar Contest</a:t>
            </a:r>
          </a:p>
          <a:p>
            <a:pPr marL="194310" lvl="2" indent="-269875">
              <a:spcBef>
                <a:spcPts val="500"/>
              </a:spcBef>
              <a:spcAft>
                <a:spcPts val="500"/>
              </a:spcAft>
              <a:buFont typeface="Wingdings" panose="05020102010507070707" pitchFamily="18" charset="2"/>
              <a:buChar char="§"/>
            </a:pPr>
            <a:r>
              <a:rPr lang="en-US" sz="3200" dirty="0"/>
              <a:t>Kitten Shower</a:t>
            </a:r>
          </a:p>
          <a:p>
            <a:pPr marL="194310" lvl="2" indent="-269875">
              <a:spcBef>
                <a:spcPts val="500"/>
              </a:spcBef>
              <a:spcAft>
                <a:spcPts val="500"/>
              </a:spcAft>
              <a:buFont typeface="Wingdings" panose="05020102010507070707" pitchFamily="18" charset="2"/>
              <a:buChar char="§"/>
            </a:pPr>
            <a:r>
              <a:rPr lang="en-US" sz="3200" dirty="0"/>
              <a:t>Give to the Max</a:t>
            </a:r>
          </a:p>
          <a:p>
            <a:pPr marL="0" lvl="2" indent="-107315" algn="ctr">
              <a:spcBef>
                <a:spcPts val="500"/>
              </a:spcBef>
              <a:spcAft>
                <a:spcPts val="500"/>
              </a:spcAft>
              <a:buNone/>
            </a:pPr>
            <a:r>
              <a:rPr lang="en-US" sz="2400" dirty="0"/>
              <a:t>The Events Committee is looking for new members – </a:t>
            </a:r>
            <a:br>
              <a:rPr lang="en-US" sz="2400" dirty="0"/>
            </a:br>
            <a:r>
              <a:rPr lang="en-US" sz="2400" dirty="0"/>
              <a:t>email </a:t>
            </a:r>
            <a:r>
              <a:rPr lang="en-US" sz="2400" dirty="0">
                <a:solidFill>
                  <a:srgbClr val="95348D"/>
                </a:solidFill>
                <a:hlinkClick r:id="rId3">
                  <a:extLst>
                    <a:ext uri="{A12FA001-AC4F-418D-AE19-62706E023703}">
                      <ahyp:hlinkClr xmlns:ahyp="http://schemas.microsoft.com/office/drawing/2018/hyperlinkcolor" val="tx"/>
                    </a:ext>
                  </a:extLst>
                </a:hlinkClick>
              </a:rPr>
              <a:t>Kaylen.Broms@felinerescue.org</a:t>
            </a:r>
            <a:r>
              <a:rPr lang="en-US" sz="2400" dirty="0"/>
              <a:t> for more information. </a:t>
            </a:r>
          </a:p>
        </p:txBody>
      </p:sp>
      <p:sp>
        <p:nvSpPr>
          <p:cNvPr id="4" name="Slide Number Placeholder 3">
            <a:extLst>
              <a:ext uri="{FF2B5EF4-FFF2-40B4-BE49-F238E27FC236}">
                <a16:creationId xmlns:a16="http://schemas.microsoft.com/office/drawing/2014/main" id="{8542085A-59FD-464A-8009-9BBBF3E3A007}"/>
              </a:ext>
            </a:extLst>
          </p:cNvPr>
          <p:cNvSpPr>
            <a:spLocks noGrp="1"/>
          </p:cNvSpPr>
          <p:nvPr>
            <p:ph type="sldNum" sz="quarter" idx="12"/>
          </p:nvPr>
        </p:nvSpPr>
        <p:spPr/>
        <p:txBody>
          <a:bodyPr/>
          <a:lstStyle/>
          <a:p>
            <a:fld id="{D57F1E4F-1CFF-5643-939E-217C01CDF565}" type="slidenum">
              <a:rPr lang="en-US" dirty="0"/>
              <a:pPr/>
              <a:t>18</a:t>
            </a:fld>
            <a:endParaRPr lang="en-US" dirty="0"/>
          </a:p>
        </p:txBody>
      </p:sp>
    </p:spTree>
    <p:extLst>
      <p:ext uri="{BB962C8B-B14F-4D97-AF65-F5344CB8AC3E}">
        <p14:creationId xmlns:p14="http://schemas.microsoft.com/office/powerpoint/2010/main" val="1232496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906A-FDC8-4185-8C99-D612295AA207}"/>
              </a:ext>
            </a:extLst>
          </p:cNvPr>
          <p:cNvSpPr>
            <a:spLocks noGrp="1"/>
          </p:cNvSpPr>
          <p:nvPr>
            <p:ph type="title"/>
          </p:nvPr>
        </p:nvSpPr>
        <p:spPr>
          <a:xfrm>
            <a:off x="474197" y="664882"/>
            <a:ext cx="11313885" cy="1174577"/>
          </a:xfrm>
        </p:spPr>
        <p:txBody>
          <a:bodyPr vert="horz" lIns="91440" tIns="45720" rIns="91440" bIns="45720" rtlCol="0" anchor="ctr">
            <a:normAutofit/>
          </a:bodyPr>
          <a:lstStyle/>
          <a:p>
            <a:pPr algn="ctr"/>
            <a:r>
              <a:rPr lang="en-US" sz="4000" b="1" dirty="0"/>
              <a:t>2020 social media Highlights</a:t>
            </a:r>
            <a:endParaRPr lang="en-US" sz="4000" dirty="0"/>
          </a:p>
        </p:txBody>
      </p:sp>
      <p:sp>
        <p:nvSpPr>
          <p:cNvPr id="3" name="Content Placeholder 2">
            <a:extLst>
              <a:ext uri="{FF2B5EF4-FFF2-40B4-BE49-F238E27FC236}">
                <a16:creationId xmlns:a16="http://schemas.microsoft.com/office/drawing/2014/main" id="{0E0C6034-3502-4D81-938E-B01D1F396917}"/>
              </a:ext>
            </a:extLst>
          </p:cNvPr>
          <p:cNvSpPr>
            <a:spLocks noGrp="1"/>
          </p:cNvSpPr>
          <p:nvPr>
            <p:ph idx="1"/>
          </p:nvPr>
        </p:nvSpPr>
        <p:spPr>
          <a:xfrm>
            <a:off x="5668" y="1827047"/>
            <a:ext cx="11212286" cy="4327578"/>
          </a:xfrm>
        </p:spPr>
        <p:txBody>
          <a:bodyPr vert="horz" lIns="91440" tIns="45720" rIns="91440" bIns="45720" rtlCol="0" anchor="t">
            <a:normAutofit/>
          </a:bodyPr>
          <a:lstStyle/>
          <a:p>
            <a:pPr marL="895985" lvl="2" indent="-301625">
              <a:spcBef>
                <a:spcPts val="500"/>
              </a:spcBef>
              <a:spcAft>
                <a:spcPts val="500"/>
              </a:spcAft>
              <a:buFont typeface="Wingdings" panose="05020102010507070707" pitchFamily="18" charset="2"/>
              <a:buChar char="§"/>
            </a:pPr>
            <a:r>
              <a:rPr lang="en-US" sz="3200" dirty="0"/>
              <a:t>Not much social media presence in early 2020</a:t>
            </a:r>
          </a:p>
          <a:p>
            <a:pPr marL="1237615" lvl="3" indent="0">
              <a:spcBef>
                <a:spcPts val="500"/>
              </a:spcBef>
              <a:spcAft>
                <a:spcPts val="500"/>
              </a:spcAft>
              <a:buFont typeface="Wingdings" panose="05020102010507070707" pitchFamily="18" charset="2"/>
              <a:buChar char="§"/>
            </a:pPr>
            <a:r>
              <a:rPr lang="en-US" sz="2800" dirty="0"/>
              <a:t> Events &amp; Cat Claw Clipping Clinics</a:t>
            </a:r>
          </a:p>
          <a:p>
            <a:pPr marL="895985" lvl="4" indent="-301625">
              <a:spcBef>
                <a:spcPts val="500"/>
              </a:spcBef>
              <a:spcAft>
                <a:spcPts val="500"/>
              </a:spcAft>
              <a:buFont typeface="Wingdings" panose="05020102010507070707" pitchFamily="18" charset="2"/>
              <a:buChar char="§"/>
            </a:pPr>
            <a:r>
              <a:rPr lang="en-US" sz="3200" dirty="0"/>
              <a:t>The 2020 Cat Calendar Contest began a more concerted effort with social media</a:t>
            </a:r>
          </a:p>
          <a:p>
            <a:pPr marL="895985" lvl="4" indent="-301625">
              <a:spcBef>
                <a:spcPts val="500"/>
              </a:spcBef>
              <a:spcAft>
                <a:spcPts val="500"/>
              </a:spcAft>
              <a:buFont typeface="Wingdings" panose="05020102010507070707" pitchFamily="18" charset="2"/>
              <a:buChar char="§"/>
            </a:pPr>
            <a:r>
              <a:rPr lang="en-US" sz="3200" dirty="0"/>
              <a:t>Website revamp planning began</a:t>
            </a:r>
          </a:p>
          <a:p>
            <a:pPr marL="895985" lvl="4" indent="-301625">
              <a:spcBef>
                <a:spcPts val="500"/>
              </a:spcBef>
              <a:spcAft>
                <a:spcPts val="500"/>
              </a:spcAft>
              <a:buFont typeface="Wingdings" panose="05020102010507070707" pitchFamily="18" charset="2"/>
              <a:buChar char="§"/>
            </a:pPr>
            <a:r>
              <a:rPr lang="en-US" sz="3200" dirty="0"/>
              <a:t>Give to the Max</a:t>
            </a:r>
          </a:p>
          <a:p>
            <a:pPr marL="1194435" lvl="5">
              <a:spcBef>
                <a:spcPts val="500"/>
              </a:spcBef>
              <a:spcAft>
                <a:spcPts val="500"/>
              </a:spcAft>
              <a:buFont typeface="Wingdings" panose="05020102010507070707" pitchFamily="18" charset="2"/>
              <a:buChar char="§"/>
            </a:pPr>
            <a:r>
              <a:rPr lang="en-US" sz="2800" dirty="0"/>
              <a:t>Featured an amazing video by Jenni Charrier of Foxhill Studios</a:t>
            </a:r>
          </a:p>
          <a:p>
            <a:pPr marL="1194435" lvl="5">
              <a:spcBef>
                <a:spcPts val="500"/>
              </a:spcBef>
              <a:spcAft>
                <a:spcPts val="500"/>
              </a:spcAft>
              <a:buFont typeface="Wingdings" panose="05020102010507070707" pitchFamily="18" charset="2"/>
              <a:buChar char="§"/>
            </a:pPr>
            <a:endParaRPr lang="en-US" sz="3200" dirty="0"/>
          </a:p>
        </p:txBody>
      </p:sp>
      <p:sp>
        <p:nvSpPr>
          <p:cNvPr id="4" name="Slide Number Placeholder 3">
            <a:extLst>
              <a:ext uri="{FF2B5EF4-FFF2-40B4-BE49-F238E27FC236}">
                <a16:creationId xmlns:a16="http://schemas.microsoft.com/office/drawing/2014/main" id="{09B94215-F5D6-456F-B7CF-78EA6C80F716}"/>
              </a:ext>
            </a:extLst>
          </p:cNvPr>
          <p:cNvSpPr>
            <a:spLocks noGrp="1"/>
          </p:cNvSpPr>
          <p:nvPr>
            <p:ph type="sldNum" sz="quarter" idx="12"/>
          </p:nvPr>
        </p:nvSpPr>
        <p:spPr/>
        <p:txBody>
          <a:bodyPr/>
          <a:lstStyle/>
          <a:p>
            <a:fld id="{D57F1E4F-1CFF-5643-939E-217C01CDF565}" type="slidenum">
              <a:rPr lang="en-US" dirty="0"/>
              <a:pPr/>
              <a:t>19</a:t>
            </a:fld>
            <a:endParaRPr lang="en-US" dirty="0"/>
          </a:p>
        </p:txBody>
      </p:sp>
    </p:spTree>
    <p:extLst>
      <p:ext uri="{BB962C8B-B14F-4D97-AF65-F5344CB8AC3E}">
        <p14:creationId xmlns:p14="http://schemas.microsoft.com/office/powerpoint/2010/main" val="2026634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2CC1-3726-4D7C-BE44-F228CAC183DD}"/>
              </a:ext>
            </a:extLst>
          </p:cNvPr>
          <p:cNvSpPr>
            <a:spLocks noGrp="1"/>
          </p:cNvSpPr>
          <p:nvPr>
            <p:ph type="title"/>
          </p:nvPr>
        </p:nvSpPr>
        <p:spPr/>
        <p:txBody>
          <a:bodyPr vert="horz" lIns="91440" tIns="45720" rIns="91440" bIns="45720" rtlCol="0" anchor="ctr">
            <a:normAutofit/>
          </a:bodyPr>
          <a:lstStyle/>
          <a:p>
            <a:pPr algn="ctr"/>
            <a:r>
              <a:rPr lang="en-US" sz="4000" b="1" dirty="0"/>
              <a:t>Agenda</a:t>
            </a:r>
          </a:p>
        </p:txBody>
      </p:sp>
      <p:sp>
        <p:nvSpPr>
          <p:cNvPr id="3" name="Content Placeholder 2">
            <a:extLst>
              <a:ext uri="{FF2B5EF4-FFF2-40B4-BE49-F238E27FC236}">
                <a16:creationId xmlns:a16="http://schemas.microsoft.com/office/drawing/2014/main" id="{9E87EDDC-A1C3-415D-9F37-24AA0AFA4BB3}"/>
              </a:ext>
            </a:extLst>
          </p:cNvPr>
          <p:cNvSpPr>
            <a:spLocks noGrp="1"/>
          </p:cNvSpPr>
          <p:nvPr>
            <p:ph idx="1"/>
          </p:nvPr>
        </p:nvSpPr>
        <p:spPr>
          <a:xfrm>
            <a:off x="476808" y="1903929"/>
            <a:ext cx="11232814" cy="4310205"/>
          </a:xfrm>
        </p:spPr>
        <p:txBody>
          <a:bodyPr vert="horz" lIns="91440" tIns="45720" rIns="91440" bIns="45720" rtlCol="0" anchor="t">
            <a:noAutofit/>
          </a:bodyPr>
          <a:lstStyle/>
          <a:p>
            <a:pPr marL="305435" indent="-305435">
              <a:spcBef>
                <a:spcPts val="500"/>
              </a:spcBef>
              <a:spcAft>
                <a:spcPts val="500"/>
              </a:spcAft>
              <a:buFont typeface="Wingdings" panose="05020102010507070707" pitchFamily="18" charset="2"/>
              <a:buChar char="§"/>
            </a:pPr>
            <a:r>
              <a:rPr lang="en-US" sz="2400" b="1" dirty="0">
                <a:solidFill>
                  <a:srgbClr val="95348D"/>
                </a:solidFill>
              </a:rPr>
              <a:t>President’s Report:</a:t>
            </a:r>
            <a:r>
              <a:rPr lang="en-US" sz="2400" b="1" dirty="0"/>
              <a:t> </a:t>
            </a:r>
            <a:r>
              <a:rPr lang="en-US" sz="2400" b="1" dirty="0">
                <a:ea typeface="+mn-lt"/>
                <a:cs typeface="+mn-lt"/>
              </a:rPr>
              <a:t> </a:t>
            </a:r>
            <a:r>
              <a:rPr lang="en-US" sz="2400" dirty="0">
                <a:ea typeface="+mn-lt"/>
                <a:cs typeface="+mn-lt"/>
              </a:rPr>
              <a:t>Elaine Grittner, President</a:t>
            </a:r>
            <a:endParaRPr lang="en-US" sz="2400" dirty="0">
              <a:cs typeface="Calibri"/>
            </a:endParaRPr>
          </a:p>
          <a:p>
            <a:pPr marL="305435" indent="-305435">
              <a:spcBef>
                <a:spcPts val="500"/>
              </a:spcBef>
              <a:spcAft>
                <a:spcPts val="500"/>
              </a:spcAft>
              <a:buFont typeface="Wingdings" panose="05020102010507070707" pitchFamily="18" charset="2"/>
              <a:buChar char="§"/>
            </a:pPr>
            <a:r>
              <a:rPr lang="en-US" sz="2400" b="1" dirty="0">
                <a:solidFill>
                  <a:srgbClr val="95348D"/>
                </a:solidFill>
              </a:rPr>
              <a:t>Voluntary Reporting:  </a:t>
            </a:r>
            <a:r>
              <a:rPr lang="en-US" sz="2400" dirty="0">
                <a:solidFill>
                  <a:srgbClr val="3D3D3D"/>
                </a:solidFill>
              </a:rPr>
              <a:t>Sharon St. Mary, Secretary</a:t>
            </a:r>
          </a:p>
          <a:p>
            <a:pPr marL="305435" indent="-305435">
              <a:spcBef>
                <a:spcPts val="500"/>
              </a:spcBef>
              <a:spcAft>
                <a:spcPts val="500"/>
              </a:spcAft>
              <a:buFont typeface="Wingdings" panose="05020102010507070707" pitchFamily="18" charset="2"/>
              <a:buChar char="§"/>
            </a:pPr>
            <a:r>
              <a:rPr lang="en-US" sz="2400" b="1" dirty="0">
                <a:solidFill>
                  <a:srgbClr val="95348D"/>
                </a:solidFill>
              </a:rPr>
              <a:t>2020 Financial Information:</a:t>
            </a:r>
            <a:r>
              <a:rPr lang="en-US" sz="2400" b="1" dirty="0"/>
              <a:t> </a:t>
            </a:r>
            <a:r>
              <a:rPr lang="en-US" sz="2400" b="1" dirty="0">
                <a:ea typeface="+mn-lt"/>
                <a:cs typeface="+mn-lt"/>
              </a:rPr>
              <a:t> </a:t>
            </a:r>
            <a:r>
              <a:rPr lang="en-US" sz="2400" dirty="0">
                <a:ea typeface="+mn-lt"/>
                <a:cs typeface="+mn-lt"/>
              </a:rPr>
              <a:t>Lisa Goddard, Treasurer</a:t>
            </a:r>
            <a:endParaRPr lang="en-US" sz="2400" dirty="0">
              <a:ea typeface="+mn-lt"/>
              <a:cs typeface="Calibri"/>
            </a:endParaRPr>
          </a:p>
          <a:p>
            <a:pPr marL="305435" indent="-305435">
              <a:spcBef>
                <a:spcPts val="500"/>
              </a:spcBef>
              <a:spcAft>
                <a:spcPts val="500"/>
              </a:spcAft>
              <a:buFont typeface="Wingdings" panose="05020102010507070707" pitchFamily="18" charset="2"/>
              <a:buChar char="§"/>
            </a:pPr>
            <a:r>
              <a:rPr lang="en-US" sz="2400" b="1" dirty="0">
                <a:solidFill>
                  <a:srgbClr val="95348D"/>
                </a:solidFill>
                <a:ea typeface="+mn-lt"/>
                <a:cs typeface="+mn-lt"/>
              </a:rPr>
              <a:t>Development</a:t>
            </a:r>
            <a:r>
              <a:rPr lang="en-US" sz="2400" b="1" dirty="0">
                <a:solidFill>
                  <a:srgbClr val="95348D"/>
                </a:solidFill>
              </a:rPr>
              <a:t>:</a:t>
            </a:r>
            <a:r>
              <a:rPr lang="en-US" sz="2400" b="1" dirty="0"/>
              <a:t> </a:t>
            </a:r>
            <a:r>
              <a:rPr lang="en-US" sz="2400" b="1" dirty="0">
                <a:ea typeface="+mn-lt"/>
                <a:cs typeface="+mn-lt"/>
              </a:rPr>
              <a:t> </a:t>
            </a:r>
            <a:r>
              <a:rPr lang="en-US" sz="2400" dirty="0">
                <a:ea typeface="+mn-lt"/>
                <a:cs typeface="+mn-lt"/>
              </a:rPr>
              <a:t>Rob Nordin, Development Chair</a:t>
            </a:r>
            <a:endParaRPr lang="en-US" sz="2400" dirty="0">
              <a:ea typeface="+mn-lt"/>
              <a:cs typeface="Calibri"/>
            </a:endParaRPr>
          </a:p>
          <a:p>
            <a:pPr marL="305435" indent="-305435">
              <a:spcBef>
                <a:spcPts val="500"/>
              </a:spcBef>
              <a:spcAft>
                <a:spcPts val="500"/>
              </a:spcAft>
              <a:buFont typeface="Wingdings" panose="05020102010507070707" pitchFamily="18" charset="2"/>
              <a:buChar char="§"/>
            </a:pPr>
            <a:r>
              <a:rPr lang="en-US" sz="2400" b="1" dirty="0">
                <a:solidFill>
                  <a:srgbClr val="95348D"/>
                </a:solidFill>
                <a:ea typeface="+mn-lt"/>
                <a:cs typeface="+mn-lt"/>
              </a:rPr>
              <a:t>Events</a:t>
            </a:r>
            <a:r>
              <a:rPr lang="en-US" sz="2400" b="1" dirty="0">
                <a:solidFill>
                  <a:srgbClr val="95348D"/>
                </a:solidFill>
              </a:rPr>
              <a:t>:</a:t>
            </a:r>
            <a:r>
              <a:rPr lang="en-US" sz="2400" b="1" dirty="0"/>
              <a:t> </a:t>
            </a:r>
            <a:r>
              <a:rPr lang="en-US" sz="2400" b="1" dirty="0">
                <a:ea typeface="+mn-lt"/>
                <a:cs typeface="+mn-lt"/>
              </a:rPr>
              <a:t> </a:t>
            </a:r>
            <a:r>
              <a:rPr lang="en-US" sz="2400" dirty="0">
                <a:ea typeface="+mn-lt"/>
                <a:cs typeface="+mn-lt"/>
              </a:rPr>
              <a:t>Kaylen Broms, Events Chair</a:t>
            </a:r>
            <a:endParaRPr lang="en-US" sz="2400" dirty="0">
              <a:ea typeface="+mn-lt"/>
              <a:cs typeface="Calibri"/>
            </a:endParaRPr>
          </a:p>
          <a:p>
            <a:pPr marL="305435" indent="-305435">
              <a:spcBef>
                <a:spcPts val="500"/>
              </a:spcBef>
              <a:spcAft>
                <a:spcPts val="500"/>
              </a:spcAft>
              <a:buFont typeface="Wingdings" panose="05020102010507070707" pitchFamily="18" charset="2"/>
              <a:buChar char="§"/>
            </a:pPr>
            <a:r>
              <a:rPr lang="en-US" sz="2400" b="1" dirty="0">
                <a:solidFill>
                  <a:srgbClr val="95348D"/>
                </a:solidFill>
                <a:ea typeface="+mn-lt"/>
                <a:cs typeface="+mn-lt"/>
              </a:rPr>
              <a:t>Social</a:t>
            </a:r>
            <a:r>
              <a:rPr lang="en-US" sz="2400" b="1" dirty="0">
                <a:solidFill>
                  <a:srgbClr val="95348D"/>
                </a:solidFill>
              </a:rPr>
              <a:t> Media:</a:t>
            </a:r>
            <a:r>
              <a:rPr lang="en-US" sz="2400" b="1" dirty="0"/>
              <a:t>  </a:t>
            </a:r>
            <a:r>
              <a:rPr lang="en-US" sz="2400" dirty="0">
                <a:ea typeface="+mn-lt"/>
                <a:cs typeface="+mn-lt"/>
              </a:rPr>
              <a:t>Hillary Robertson, Social Media Chair </a:t>
            </a:r>
          </a:p>
          <a:p>
            <a:pPr marL="305435" indent="-305435">
              <a:spcBef>
                <a:spcPts val="500"/>
              </a:spcBef>
              <a:spcAft>
                <a:spcPts val="500"/>
              </a:spcAft>
              <a:buFont typeface="Wingdings" panose="05020102010507070707" pitchFamily="18" charset="2"/>
              <a:buChar char="§"/>
            </a:pPr>
            <a:r>
              <a:rPr lang="en-US" sz="2400" b="1" dirty="0">
                <a:solidFill>
                  <a:srgbClr val="95348D"/>
                </a:solidFill>
                <a:ea typeface="+mn-lt"/>
                <a:cs typeface="Calibri"/>
              </a:rPr>
              <a:t>Why Fostering Matters:</a:t>
            </a:r>
            <a:r>
              <a:rPr lang="en-US" sz="2400" dirty="0">
                <a:ea typeface="+mn-lt"/>
                <a:cs typeface="Calibri"/>
              </a:rPr>
              <a:t>  Beth Varro, Foster</a:t>
            </a:r>
          </a:p>
          <a:p>
            <a:pPr marL="305435" indent="-305435">
              <a:spcBef>
                <a:spcPts val="500"/>
              </a:spcBef>
              <a:spcAft>
                <a:spcPts val="500"/>
              </a:spcAft>
              <a:buFont typeface="Wingdings" panose="05020102010507070707" pitchFamily="18" charset="2"/>
              <a:buChar char="§"/>
            </a:pPr>
            <a:r>
              <a:rPr lang="en-US" sz="2400" b="1" dirty="0">
                <a:solidFill>
                  <a:srgbClr val="95348D"/>
                </a:solidFill>
                <a:ea typeface="+mn-lt"/>
                <a:cs typeface="Calibri"/>
              </a:rPr>
              <a:t>Challenges:  </a:t>
            </a:r>
            <a:r>
              <a:rPr lang="en-US" sz="2400" dirty="0">
                <a:solidFill>
                  <a:schemeClr val="tx1"/>
                </a:solidFill>
                <a:ea typeface="+mn-lt"/>
                <a:cs typeface="Calibri"/>
              </a:rPr>
              <a:t>Elaine Grittner</a:t>
            </a:r>
          </a:p>
          <a:p>
            <a:pPr marL="305435" indent="-305435">
              <a:spcBef>
                <a:spcPts val="500"/>
              </a:spcBef>
              <a:spcAft>
                <a:spcPts val="500"/>
              </a:spcAft>
              <a:buFont typeface="Wingdings" panose="05020102010507070707" pitchFamily="18" charset="2"/>
              <a:buChar char="§"/>
            </a:pPr>
            <a:r>
              <a:rPr lang="en-US" sz="2400" b="1" dirty="0">
                <a:solidFill>
                  <a:srgbClr val="95348D"/>
                </a:solidFill>
                <a:ea typeface="+mn-lt"/>
                <a:cs typeface="Calibri"/>
              </a:rPr>
              <a:t>Q &amp; A with Executive Director:  </a:t>
            </a:r>
            <a:r>
              <a:rPr lang="en-US" sz="2400" dirty="0">
                <a:ea typeface="+mn-lt"/>
                <a:cs typeface="Calibri"/>
              </a:rPr>
              <a:t>Phil Manz</a:t>
            </a:r>
          </a:p>
        </p:txBody>
      </p:sp>
      <p:sp>
        <p:nvSpPr>
          <p:cNvPr id="4" name="Slide Number Placeholder 3">
            <a:extLst>
              <a:ext uri="{FF2B5EF4-FFF2-40B4-BE49-F238E27FC236}">
                <a16:creationId xmlns:a16="http://schemas.microsoft.com/office/drawing/2014/main" id="{C6C95985-BB3B-446C-9CB2-127BCCEB6CAB}"/>
              </a:ext>
            </a:extLst>
          </p:cNvPr>
          <p:cNvSpPr>
            <a:spLocks noGrp="1"/>
          </p:cNvSpPr>
          <p:nvPr>
            <p:ph type="sldNum" sz="quarter" idx="12"/>
          </p:nvPr>
        </p:nvSpPr>
        <p:spPr/>
        <p:txBody>
          <a:bodyPr/>
          <a:lstStyle/>
          <a:p>
            <a:fld id="{D57F1E4F-1CFF-5643-939E-217C01CDF565}" type="slidenum">
              <a:rPr lang="en-US" dirty="0"/>
              <a:pPr/>
              <a:t>2</a:t>
            </a:fld>
            <a:endParaRPr lang="en-US" dirty="0"/>
          </a:p>
        </p:txBody>
      </p:sp>
    </p:spTree>
    <p:extLst>
      <p:ext uri="{BB962C8B-B14F-4D97-AF65-F5344CB8AC3E}">
        <p14:creationId xmlns:p14="http://schemas.microsoft.com/office/powerpoint/2010/main" val="233618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906A-FDC8-4185-8C99-D612295AA207}"/>
              </a:ext>
            </a:extLst>
          </p:cNvPr>
          <p:cNvSpPr>
            <a:spLocks noGrp="1"/>
          </p:cNvSpPr>
          <p:nvPr>
            <p:ph type="title"/>
          </p:nvPr>
        </p:nvSpPr>
        <p:spPr>
          <a:xfrm>
            <a:off x="474197" y="664882"/>
            <a:ext cx="11313885" cy="1174577"/>
          </a:xfrm>
        </p:spPr>
        <p:txBody>
          <a:bodyPr vert="horz" lIns="91440" tIns="45720" rIns="91440" bIns="45720" rtlCol="0" anchor="ctr">
            <a:normAutofit/>
          </a:bodyPr>
          <a:lstStyle/>
          <a:p>
            <a:pPr algn="ctr"/>
            <a:r>
              <a:rPr lang="en-US" sz="4000" b="1" dirty="0"/>
              <a:t>2020 social media Highlights, </a:t>
            </a:r>
            <a:r>
              <a:rPr lang="en-US" sz="2000" b="1" dirty="0"/>
              <a:t>cont'd</a:t>
            </a:r>
            <a:endParaRPr lang="en-US" sz="2000" dirty="0"/>
          </a:p>
        </p:txBody>
      </p:sp>
      <p:sp>
        <p:nvSpPr>
          <p:cNvPr id="3" name="Content Placeholder 2">
            <a:extLst>
              <a:ext uri="{FF2B5EF4-FFF2-40B4-BE49-F238E27FC236}">
                <a16:creationId xmlns:a16="http://schemas.microsoft.com/office/drawing/2014/main" id="{0E0C6034-3502-4D81-938E-B01D1F396917}"/>
              </a:ext>
            </a:extLst>
          </p:cNvPr>
          <p:cNvSpPr>
            <a:spLocks noGrp="1"/>
          </p:cNvSpPr>
          <p:nvPr>
            <p:ph idx="1"/>
          </p:nvPr>
        </p:nvSpPr>
        <p:spPr>
          <a:xfrm>
            <a:off x="492790" y="1835329"/>
            <a:ext cx="11237133" cy="4600904"/>
          </a:xfrm>
        </p:spPr>
        <p:txBody>
          <a:bodyPr vert="horz" lIns="91440" tIns="45720" rIns="91440" bIns="45720" rtlCol="0" anchor="t">
            <a:normAutofit/>
          </a:bodyPr>
          <a:lstStyle/>
          <a:p>
            <a:pPr marL="0" lvl="5">
              <a:spcBef>
                <a:spcPts val="500"/>
              </a:spcBef>
              <a:spcAft>
                <a:spcPts val="500"/>
              </a:spcAft>
              <a:buFont typeface="Wingdings" panose="05020102010507070707" pitchFamily="18" charset="2"/>
              <a:buChar char="§"/>
            </a:pPr>
            <a:r>
              <a:rPr lang="en-US" sz="2800" dirty="0"/>
              <a:t>Jenni Charrier of </a:t>
            </a:r>
            <a:r>
              <a:rPr lang="en-US" sz="2800" dirty="0" err="1"/>
              <a:t>Foxhill</a:t>
            </a:r>
            <a:r>
              <a:rPr lang="en-US" sz="2800" dirty="0"/>
              <a:t> Studios created the following videos, which can be found on our </a:t>
            </a:r>
            <a:r>
              <a:rPr lang="en-US" sz="2800" dirty="0">
                <a:solidFill>
                  <a:srgbClr val="95348D"/>
                </a:solidFill>
                <a:hlinkClick r:id="rId3">
                  <a:extLst>
                    <a:ext uri="{A12FA001-AC4F-418D-AE19-62706E023703}">
                      <ahyp:hlinkClr xmlns:ahyp="http://schemas.microsoft.com/office/drawing/2018/hyperlinkcolor" val="tx"/>
                    </a:ext>
                  </a:extLst>
                </a:hlinkClick>
              </a:rPr>
              <a:t>News</a:t>
            </a:r>
            <a:r>
              <a:rPr lang="en-US" sz="2800" dirty="0"/>
              <a:t> page:</a:t>
            </a:r>
          </a:p>
          <a:p>
            <a:pPr marL="600075" lvl="7">
              <a:spcBef>
                <a:spcPts val="500"/>
              </a:spcBef>
              <a:spcAft>
                <a:spcPts val="500"/>
              </a:spcAft>
              <a:buFont typeface="Wingdings" panose="05020102010507070707" pitchFamily="18" charset="2"/>
              <a:buChar char="§"/>
            </a:pPr>
            <a:r>
              <a:rPr lang="en-US" sz="2400" dirty="0"/>
              <a:t>Founders, featuring a brief history of the founding of Feline Rescue</a:t>
            </a:r>
          </a:p>
          <a:p>
            <a:pPr marL="600075" lvl="7">
              <a:spcBef>
                <a:spcPts val="500"/>
              </a:spcBef>
              <a:spcAft>
                <a:spcPts val="500"/>
              </a:spcAft>
              <a:buFont typeface="Wingdings" panose="05020102010507070707" pitchFamily="18" charset="2"/>
              <a:buChar char="§"/>
            </a:pPr>
            <a:r>
              <a:rPr lang="en-US" sz="2400" dirty="0"/>
              <a:t>Estate Gift, explaining why a donor chose to bequeath a gift to us</a:t>
            </a:r>
          </a:p>
          <a:p>
            <a:pPr marL="600075" lvl="7">
              <a:spcBef>
                <a:spcPts val="500"/>
              </a:spcBef>
              <a:spcAft>
                <a:spcPts val="500"/>
              </a:spcAft>
              <a:buFont typeface="Wingdings" panose="05020102010507070707" pitchFamily="18" charset="2"/>
              <a:buChar char="§"/>
            </a:pPr>
            <a:r>
              <a:rPr lang="en-US" sz="2400" dirty="0"/>
              <a:t>Volunteer Appreciation, in which our volunteers talk about resilience and why they love volunteering here</a:t>
            </a:r>
          </a:p>
          <a:p>
            <a:pPr marL="600075" lvl="7">
              <a:spcBef>
                <a:spcPts val="500"/>
              </a:spcBef>
              <a:spcAft>
                <a:spcPts val="500"/>
              </a:spcAft>
              <a:buFont typeface="Wingdings" panose="05020102010507070707" pitchFamily="18" charset="2"/>
              <a:buChar char="§"/>
            </a:pPr>
            <a:r>
              <a:rPr lang="en-US" sz="2400" dirty="0"/>
              <a:t>UMN Student Project, where student filmmakers supervised by Jenni talked to fosters and adopters about why they love supporting Feline Rescue</a:t>
            </a:r>
          </a:p>
        </p:txBody>
      </p:sp>
      <p:sp>
        <p:nvSpPr>
          <p:cNvPr id="4" name="Slide Number Placeholder 3">
            <a:extLst>
              <a:ext uri="{FF2B5EF4-FFF2-40B4-BE49-F238E27FC236}">
                <a16:creationId xmlns:a16="http://schemas.microsoft.com/office/drawing/2014/main" id="{C9972A0B-2294-4CF1-9C4B-6F8274E8E038}"/>
              </a:ext>
            </a:extLst>
          </p:cNvPr>
          <p:cNvSpPr>
            <a:spLocks noGrp="1"/>
          </p:cNvSpPr>
          <p:nvPr>
            <p:ph type="sldNum" sz="quarter" idx="12"/>
          </p:nvPr>
        </p:nvSpPr>
        <p:spPr/>
        <p:txBody>
          <a:bodyPr/>
          <a:lstStyle/>
          <a:p>
            <a:fld id="{D57F1E4F-1CFF-5643-939E-217C01CDF565}" type="slidenum">
              <a:rPr lang="en-US" dirty="0"/>
              <a:pPr/>
              <a:t>20</a:t>
            </a:fld>
            <a:endParaRPr lang="en-US" dirty="0"/>
          </a:p>
        </p:txBody>
      </p:sp>
    </p:spTree>
    <p:extLst>
      <p:ext uri="{BB962C8B-B14F-4D97-AF65-F5344CB8AC3E}">
        <p14:creationId xmlns:p14="http://schemas.microsoft.com/office/powerpoint/2010/main" val="1296565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9E2FEA-DF10-4457-B882-20058F589E7C}"/>
              </a:ext>
            </a:extLst>
          </p:cNvPr>
          <p:cNvSpPr>
            <a:spLocks noGrp="1"/>
          </p:cNvSpPr>
          <p:nvPr>
            <p:ph idx="1"/>
          </p:nvPr>
        </p:nvSpPr>
        <p:spPr>
          <a:xfrm>
            <a:off x="472335" y="1845552"/>
            <a:ext cx="11029615" cy="510374"/>
          </a:xfrm>
        </p:spPr>
        <p:txBody>
          <a:bodyPr vert="horz" lIns="91440" tIns="45720" rIns="91440" bIns="45720" rtlCol="0" anchor="t">
            <a:normAutofit/>
          </a:bodyPr>
          <a:lstStyle/>
          <a:p>
            <a:pPr marL="0" indent="0" algn="ctr">
              <a:spcBef>
                <a:spcPts val="500"/>
              </a:spcBef>
              <a:spcAft>
                <a:spcPts val="500"/>
              </a:spcAft>
              <a:buNone/>
            </a:pPr>
            <a:r>
              <a:rPr lang="en-US" sz="2400" b="1" dirty="0">
                <a:solidFill>
                  <a:srgbClr val="95348D"/>
                </a:solidFill>
              </a:rPr>
              <a:t>Chloe</a:t>
            </a:r>
          </a:p>
        </p:txBody>
      </p:sp>
      <p:sp>
        <p:nvSpPr>
          <p:cNvPr id="4" name="Slide Number Placeholder 3">
            <a:extLst>
              <a:ext uri="{FF2B5EF4-FFF2-40B4-BE49-F238E27FC236}">
                <a16:creationId xmlns:a16="http://schemas.microsoft.com/office/drawing/2014/main" id="{12FD9784-EA76-456D-9E1C-4C9160FFA87E}"/>
              </a:ext>
            </a:extLst>
          </p:cNvPr>
          <p:cNvSpPr>
            <a:spLocks noGrp="1"/>
          </p:cNvSpPr>
          <p:nvPr>
            <p:ph type="sldNum" sz="quarter" idx="12"/>
          </p:nvPr>
        </p:nvSpPr>
        <p:spPr/>
        <p:txBody>
          <a:bodyPr/>
          <a:lstStyle/>
          <a:p>
            <a:fld id="{D57F1E4F-1CFF-5643-939E-217C01CDF565}" type="slidenum">
              <a:rPr lang="en-US" dirty="0"/>
              <a:pPr/>
              <a:t>21</a:t>
            </a:fld>
            <a:endParaRPr lang="en-US" dirty="0"/>
          </a:p>
        </p:txBody>
      </p:sp>
      <p:sp>
        <p:nvSpPr>
          <p:cNvPr id="8" name="Title 1">
            <a:extLst>
              <a:ext uri="{FF2B5EF4-FFF2-40B4-BE49-F238E27FC236}">
                <a16:creationId xmlns:a16="http://schemas.microsoft.com/office/drawing/2014/main" id="{EFB07329-92DC-4E53-912A-B9D30F02F882}"/>
              </a:ext>
            </a:extLst>
          </p:cNvPr>
          <p:cNvSpPr>
            <a:spLocks noGrp="1"/>
          </p:cNvSpPr>
          <p:nvPr>
            <p:ph type="title"/>
          </p:nvPr>
        </p:nvSpPr>
        <p:spPr>
          <a:xfrm>
            <a:off x="640840" y="447279"/>
            <a:ext cx="11313885" cy="1174577"/>
          </a:xfrm>
        </p:spPr>
        <p:txBody>
          <a:bodyPr vert="horz" lIns="91440" tIns="45720" rIns="91440" bIns="45720" rtlCol="0" anchor="ctr">
            <a:normAutofit/>
          </a:bodyPr>
          <a:lstStyle/>
          <a:p>
            <a:pPr algn="ctr"/>
            <a:r>
              <a:rPr lang="en-US" sz="4000" b="1" dirty="0"/>
              <a:t>Why fostering matters</a:t>
            </a:r>
            <a:endParaRPr lang="en-US" dirty="0"/>
          </a:p>
        </p:txBody>
      </p:sp>
      <p:pic>
        <p:nvPicPr>
          <p:cNvPr id="5" name="Picture 4">
            <a:extLst>
              <a:ext uri="{FF2B5EF4-FFF2-40B4-BE49-F238E27FC236}">
                <a16:creationId xmlns:a16="http://schemas.microsoft.com/office/drawing/2014/main" id="{FAB6081D-12F9-4F7F-BF82-98D440ABC1CC}"/>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5528" y="1880981"/>
            <a:ext cx="1875135" cy="2497932"/>
          </a:xfrm>
          <a:prstGeom prst="rect">
            <a:avLst/>
          </a:prstGeom>
        </p:spPr>
      </p:pic>
      <p:pic>
        <p:nvPicPr>
          <p:cNvPr id="10" name="Picture 9" descr="A cat lying on a bed&#10;&#10;Description automatically generated with medium confidence">
            <a:extLst>
              <a:ext uri="{FF2B5EF4-FFF2-40B4-BE49-F238E27FC236}">
                <a16:creationId xmlns:a16="http://schemas.microsoft.com/office/drawing/2014/main" id="{559CC798-36F6-4521-A839-A139226FE9C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29991" r="29320" b="23517"/>
          <a:stretch/>
        </p:blipFill>
        <p:spPr>
          <a:xfrm>
            <a:off x="8933743" y="4262521"/>
            <a:ext cx="2677065" cy="2264486"/>
          </a:xfrm>
          <a:prstGeom prst="rect">
            <a:avLst/>
          </a:prstGeom>
        </p:spPr>
      </p:pic>
      <p:pic>
        <p:nvPicPr>
          <p:cNvPr id="12" name="Picture 11">
            <a:extLst>
              <a:ext uri="{FF2B5EF4-FFF2-40B4-BE49-F238E27FC236}">
                <a16:creationId xmlns:a16="http://schemas.microsoft.com/office/drawing/2014/main" id="{A5A812BB-B720-4F94-B89A-BB73A5B12096}"/>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95903" y="1971778"/>
            <a:ext cx="2785922" cy="2139418"/>
          </a:xfrm>
          <a:prstGeom prst="rect">
            <a:avLst/>
          </a:prstGeom>
        </p:spPr>
      </p:pic>
      <p:pic>
        <p:nvPicPr>
          <p:cNvPr id="14" name="Picture 13">
            <a:extLst>
              <a:ext uri="{FF2B5EF4-FFF2-40B4-BE49-F238E27FC236}">
                <a16:creationId xmlns:a16="http://schemas.microsoft.com/office/drawing/2014/main" id="{C1BA73D6-912A-4439-9771-562D86AC39C4}"/>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53656" y="2281626"/>
            <a:ext cx="2855082" cy="3014741"/>
          </a:xfrm>
          <a:prstGeom prst="rect">
            <a:avLst/>
          </a:prstGeom>
        </p:spPr>
      </p:pic>
      <p:pic>
        <p:nvPicPr>
          <p:cNvPr id="18" name="Picture 17">
            <a:extLst>
              <a:ext uri="{FF2B5EF4-FFF2-40B4-BE49-F238E27FC236}">
                <a16:creationId xmlns:a16="http://schemas.microsoft.com/office/drawing/2014/main" id="{92D2B471-9509-4860-835A-91E15C0F7B51}"/>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80574" y="4774407"/>
            <a:ext cx="1367963" cy="1752600"/>
          </a:xfrm>
          <a:prstGeom prst="rect">
            <a:avLst/>
          </a:prstGeom>
        </p:spPr>
      </p:pic>
      <p:pic>
        <p:nvPicPr>
          <p:cNvPr id="20" name="Picture 19" descr="A cat sitting on a table&#10;&#10;Description automatically generated with low confidence">
            <a:extLst>
              <a:ext uri="{FF2B5EF4-FFF2-40B4-BE49-F238E27FC236}">
                <a16:creationId xmlns:a16="http://schemas.microsoft.com/office/drawing/2014/main" id="{E7005B2E-3E31-4522-BF35-F673D080A8EA}"/>
              </a:ext>
            </a:extLst>
          </p:cNvPr>
          <p:cNvPicPr>
            <a:picLocks noChangeAspect="1"/>
          </p:cNvPicPr>
          <p:nvPr/>
        </p:nvPicPr>
        <p:blipFill rotWithShape="1">
          <a:blip r:embed="rId8">
            <a:extLst>
              <a:ext uri="{28A0092B-C50C-407E-A947-70E740481C1C}">
                <a14:useLocalDpi xmlns:a14="http://schemas.microsoft.com/office/drawing/2010/main" val="0"/>
              </a:ext>
            </a:extLst>
          </a:blip>
          <a:srcRect t="36194" r="27259"/>
          <a:stretch/>
        </p:blipFill>
        <p:spPr>
          <a:xfrm>
            <a:off x="2799767" y="2004143"/>
            <a:ext cx="2254785" cy="2497932"/>
          </a:xfrm>
          <a:prstGeom prst="rect">
            <a:avLst/>
          </a:prstGeom>
        </p:spPr>
      </p:pic>
      <p:pic>
        <p:nvPicPr>
          <p:cNvPr id="7" name="Picture 6">
            <a:extLst>
              <a:ext uri="{FF2B5EF4-FFF2-40B4-BE49-F238E27FC236}">
                <a16:creationId xmlns:a16="http://schemas.microsoft.com/office/drawing/2014/main" id="{96D7A98B-6745-4E07-8C30-EBE15FCF798F}"/>
              </a:ext>
              <a:ext uri="{C183D7F6-B498-43B3-948B-1728B52AA6E4}">
                <adec:decorative xmlns:adec="http://schemas.microsoft.com/office/drawing/2017/decorative" val="1"/>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722992" y="4660666"/>
            <a:ext cx="2668148" cy="1988314"/>
          </a:xfrm>
          <a:prstGeom prst="rect">
            <a:avLst/>
          </a:prstGeom>
        </p:spPr>
      </p:pic>
    </p:spTree>
    <p:extLst>
      <p:ext uri="{BB962C8B-B14F-4D97-AF65-F5344CB8AC3E}">
        <p14:creationId xmlns:p14="http://schemas.microsoft.com/office/powerpoint/2010/main" val="299133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FD9784-EA76-456D-9E1C-4C9160FFA87E}"/>
              </a:ext>
            </a:extLst>
          </p:cNvPr>
          <p:cNvSpPr>
            <a:spLocks noGrp="1"/>
          </p:cNvSpPr>
          <p:nvPr>
            <p:ph type="sldNum" sz="quarter" idx="12"/>
          </p:nvPr>
        </p:nvSpPr>
        <p:spPr/>
        <p:txBody>
          <a:bodyPr/>
          <a:lstStyle/>
          <a:p>
            <a:fld id="{D57F1E4F-1CFF-5643-939E-217C01CDF565}" type="slidenum">
              <a:rPr lang="en-US" dirty="0"/>
              <a:pPr/>
              <a:t>22</a:t>
            </a:fld>
            <a:endParaRPr lang="en-US" dirty="0"/>
          </a:p>
        </p:txBody>
      </p:sp>
      <p:sp>
        <p:nvSpPr>
          <p:cNvPr id="8" name="Title 1">
            <a:extLst>
              <a:ext uri="{FF2B5EF4-FFF2-40B4-BE49-F238E27FC236}">
                <a16:creationId xmlns:a16="http://schemas.microsoft.com/office/drawing/2014/main" id="{EFB07329-92DC-4E53-912A-B9D30F02F882}"/>
              </a:ext>
            </a:extLst>
          </p:cNvPr>
          <p:cNvSpPr>
            <a:spLocks noGrp="1"/>
          </p:cNvSpPr>
          <p:nvPr>
            <p:ph type="title"/>
          </p:nvPr>
        </p:nvSpPr>
        <p:spPr>
          <a:xfrm>
            <a:off x="474197" y="664882"/>
            <a:ext cx="11313885" cy="1174577"/>
          </a:xfrm>
        </p:spPr>
        <p:txBody>
          <a:bodyPr vert="horz" lIns="91440" tIns="45720" rIns="91440" bIns="45720" rtlCol="0" anchor="ctr">
            <a:normAutofit/>
          </a:bodyPr>
          <a:lstStyle/>
          <a:p>
            <a:pPr algn="ctr"/>
            <a:r>
              <a:rPr lang="en-US" sz="4000" b="1" dirty="0"/>
              <a:t>Why fostering matters</a:t>
            </a:r>
            <a:endParaRPr lang="en-US" dirty="0"/>
          </a:p>
        </p:txBody>
      </p:sp>
      <p:sp>
        <p:nvSpPr>
          <p:cNvPr id="5" name="Content Placeholder 2">
            <a:extLst>
              <a:ext uri="{FF2B5EF4-FFF2-40B4-BE49-F238E27FC236}">
                <a16:creationId xmlns:a16="http://schemas.microsoft.com/office/drawing/2014/main" id="{40C51E1B-84E3-4B7B-88AB-4DBE6567C67B}"/>
              </a:ext>
            </a:extLst>
          </p:cNvPr>
          <p:cNvSpPr>
            <a:spLocks noGrp="1"/>
          </p:cNvSpPr>
          <p:nvPr>
            <p:ph idx="1"/>
          </p:nvPr>
        </p:nvSpPr>
        <p:spPr>
          <a:xfrm>
            <a:off x="472335" y="1845552"/>
            <a:ext cx="11029615" cy="510374"/>
          </a:xfrm>
        </p:spPr>
        <p:txBody>
          <a:bodyPr vert="horz" lIns="91440" tIns="45720" rIns="91440" bIns="45720" rtlCol="0" anchor="t">
            <a:normAutofit/>
          </a:bodyPr>
          <a:lstStyle/>
          <a:p>
            <a:pPr marL="0" indent="0" algn="ctr">
              <a:spcBef>
                <a:spcPts val="500"/>
              </a:spcBef>
              <a:spcAft>
                <a:spcPts val="500"/>
              </a:spcAft>
              <a:buNone/>
            </a:pPr>
            <a:r>
              <a:rPr lang="en-US" sz="2400" b="1" dirty="0">
                <a:solidFill>
                  <a:srgbClr val="95348D"/>
                </a:solidFill>
              </a:rPr>
              <a:t>Poe</a:t>
            </a:r>
          </a:p>
        </p:txBody>
      </p:sp>
      <p:pic>
        <p:nvPicPr>
          <p:cNvPr id="9" name="Picture 8">
            <a:extLst>
              <a:ext uri="{FF2B5EF4-FFF2-40B4-BE49-F238E27FC236}">
                <a16:creationId xmlns:a16="http://schemas.microsoft.com/office/drawing/2014/main" id="{80A3C9F9-2D39-475A-BA44-5556BA643D1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30619" y="1815629"/>
            <a:ext cx="4253935" cy="2981325"/>
          </a:xfrm>
          <a:prstGeom prst="rect">
            <a:avLst/>
          </a:prstGeom>
        </p:spPr>
      </p:pic>
      <p:pic>
        <p:nvPicPr>
          <p:cNvPr id="11" name="Picture 10">
            <a:extLst>
              <a:ext uri="{FF2B5EF4-FFF2-40B4-BE49-F238E27FC236}">
                <a16:creationId xmlns:a16="http://schemas.microsoft.com/office/drawing/2014/main" id="{77F57C9C-4F27-4375-ADFA-6E2DE7838AEB}"/>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82863" y="4826877"/>
            <a:ext cx="2990850" cy="1658595"/>
          </a:xfrm>
          <a:prstGeom prst="rect">
            <a:avLst/>
          </a:prstGeom>
        </p:spPr>
      </p:pic>
      <p:pic>
        <p:nvPicPr>
          <p:cNvPr id="13" name="Picture 12">
            <a:extLst>
              <a:ext uri="{FF2B5EF4-FFF2-40B4-BE49-F238E27FC236}">
                <a16:creationId xmlns:a16="http://schemas.microsoft.com/office/drawing/2014/main" id="{99A89B91-9B14-4435-9BE5-06F0AEBBD5BA}"/>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2335" y="3737136"/>
            <a:ext cx="4253936" cy="2848709"/>
          </a:xfrm>
          <a:prstGeom prst="rect">
            <a:avLst/>
          </a:prstGeom>
        </p:spPr>
      </p:pic>
      <p:pic>
        <p:nvPicPr>
          <p:cNvPr id="15" name="Picture 14">
            <a:extLst>
              <a:ext uri="{FF2B5EF4-FFF2-40B4-BE49-F238E27FC236}">
                <a16:creationId xmlns:a16="http://schemas.microsoft.com/office/drawing/2014/main" id="{C682CFF0-1124-42BF-B5CB-4BE27B70B0DD}"/>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909871" y="1869382"/>
            <a:ext cx="2124087" cy="1740784"/>
          </a:xfrm>
          <a:prstGeom prst="rect">
            <a:avLst/>
          </a:prstGeom>
        </p:spPr>
      </p:pic>
      <p:pic>
        <p:nvPicPr>
          <p:cNvPr id="17" name="Picture 16">
            <a:extLst>
              <a:ext uri="{FF2B5EF4-FFF2-40B4-BE49-F238E27FC236}">
                <a16:creationId xmlns:a16="http://schemas.microsoft.com/office/drawing/2014/main" id="{B8C1D467-5543-4B73-849D-A37025BBE3DF}"/>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28613" y="1815629"/>
            <a:ext cx="2124087" cy="1800635"/>
          </a:xfrm>
          <a:prstGeom prst="rect">
            <a:avLst/>
          </a:prstGeom>
        </p:spPr>
      </p:pic>
      <p:pic>
        <p:nvPicPr>
          <p:cNvPr id="19" name="Picture 18">
            <a:extLst>
              <a:ext uri="{FF2B5EF4-FFF2-40B4-BE49-F238E27FC236}">
                <a16:creationId xmlns:a16="http://schemas.microsoft.com/office/drawing/2014/main" id="{0B21B160-C50D-4F51-8D72-8121E57C9389}"/>
              </a:ext>
              <a:ext uri="{C183D7F6-B498-43B3-948B-1728B52AA6E4}">
                <adec:decorative xmlns:adec="http://schemas.microsoft.com/office/drawing/2017/decorative" val="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32201" y="3568809"/>
            <a:ext cx="2356542" cy="3120864"/>
          </a:xfrm>
          <a:prstGeom prst="rect">
            <a:avLst/>
          </a:prstGeom>
        </p:spPr>
      </p:pic>
    </p:spTree>
    <p:extLst>
      <p:ext uri="{BB962C8B-B14F-4D97-AF65-F5344CB8AC3E}">
        <p14:creationId xmlns:p14="http://schemas.microsoft.com/office/powerpoint/2010/main" val="135638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80">
                                          <p:stCondLst>
                                            <p:cond delay="0"/>
                                          </p:stCondLst>
                                        </p:cTn>
                                        <p:tgtEl>
                                          <p:spTgt spid="19"/>
                                        </p:tgtEl>
                                      </p:cBhvr>
                                    </p:animEffect>
                                    <p:anim calcmode="lin" valueType="num">
                                      <p:cBhvr>
                                        <p:cTn id="6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7" dur="26">
                                          <p:stCondLst>
                                            <p:cond delay="650"/>
                                          </p:stCondLst>
                                        </p:cTn>
                                        <p:tgtEl>
                                          <p:spTgt spid="19"/>
                                        </p:tgtEl>
                                      </p:cBhvr>
                                      <p:to x="100000" y="60000"/>
                                    </p:animScale>
                                    <p:animScale>
                                      <p:cBhvr>
                                        <p:cTn id="68" dur="166" decel="50000">
                                          <p:stCondLst>
                                            <p:cond delay="676"/>
                                          </p:stCondLst>
                                        </p:cTn>
                                        <p:tgtEl>
                                          <p:spTgt spid="19"/>
                                        </p:tgtEl>
                                      </p:cBhvr>
                                      <p:to x="100000" y="100000"/>
                                    </p:animScale>
                                    <p:animScale>
                                      <p:cBhvr>
                                        <p:cTn id="69" dur="26">
                                          <p:stCondLst>
                                            <p:cond delay="1312"/>
                                          </p:stCondLst>
                                        </p:cTn>
                                        <p:tgtEl>
                                          <p:spTgt spid="19"/>
                                        </p:tgtEl>
                                      </p:cBhvr>
                                      <p:to x="100000" y="80000"/>
                                    </p:animScale>
                                    <p:animScale>
                                      <p:cBhvr>
                                        <p:cTn id="70" dur="166" decel="50000">
                                          <p:stCondLst>
                                            <p:cond delay="1338"/>
                                          </p:stCondLst>
                                        </p:cTn>
                                        <p:tgtEl>
                                          <p:spTgt spid="19"/>
                                        </p:tgtEl>
                                      </p:cBhvr>
                                      <p:to x="100000" y="100000"/>
                                    </p:animScale>
                                    <p:animScale>
                                      <p:cBhvr>
                                        <p:cTn id="71" dur="26">
                                          <p:stCondLst>
                                            <p:cond delay="1642"/>
                                          </p:stCondLst>
                                        </p:cTn>
                                        <p:tgtEl>
                                          <p:spTgt spid="19"/>
                                        </p:tgtEl>
                                      </p:cBhvr>
                                      <p:to x="100000" y="90000"/>
                                    </p:animScale>
                                    <p:animScale>
                                      <p:cBhvr>
                                        <p:cTn id="72" dur="166" decel="50000">
                                          <p:stCondLst>
                                            <p:cond delay="1668"/>
                                          </p:stCondLst>
                                        </p:cTn>
                                        <p:tgtEl>
                                          <p:spTgt spid="19"/>
                                        </p:tgtEl>
                                      </p:cBhvr>
                                      <p:to x="100000" y="100000"/>
                                    </p:animScale>
                                    <p:animScale>
                                      <p:cBhvr>
                                        <p:cTn id="73" dur="26">
                                          <p:stCondLst>
                                            <p:cond delay="1808"/>
                                          </p:stCondLst>
                                        </p:cTn>
                                        <p:tgtEl>
                                          <p:spTgt spid="19"/>
                                        </p:tgtEl>
                                      </p:cBhvr>
                                      <p:to x="100000" y="95000"/>
                                    </p:animScale>
                                    <p:animScale>
                                      <p:cBhvr>
                                        <p:cTn id="74" dur="166" decel="50000">
                                          <p:stCondLst>
                                            <p:cond delay="1834"/>
                                          </p:stCondLst>
                                        </p:cTn>
                                        <p:tgtEl>
                                          <p:spTgt spid="1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down)">
                                      <p:cBhvr>
                                        <p:cTn id="79" dur="580">
                                          <p:stCondLst>
                                            <p:cond delay="0"/>
                                          </p:stCondLst>
                                        </p:cTn>
                                        <p:tgtEl>
                                          <p:spTgt spid="9"/>
                                        </p:tgtEl>
                                      </p:cBhvr>
                                    </p:animEffect>
                                    <p:anim calcmode="lin" valueType="num">
                                      <p:cBhvr>
                                        <p:cTn id="8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5" dur="26">
                                          <p:stCondLst>
                                            <p:cond delay="650"/>
                                          </p:stCondLst>
                                        </p:cTn>
                                        <p:tgtEl>
                                          <p:spTgt spid="9"/>
                                        </p:tgtEl>
                                      </p:cBhvr>
                                      <p:to x="100000" y="60000"/>
                                    </p:animScale>
                                    <p:animScale>
                                      <p:cBhvr>
                                        <p:cTn id="86" dur="166" decel="50000">
                                          <p:stCondLst>
                                            <p:cond delay="676"/>
                                          </p:stCondLst>
                                        </p:cTn>
                                        <p:tgtEl>
                                          <p:spTgt spid="9"/>
                                        </p:tgtEl>
                                      </p:cBhvr>
                                      <p:to x="100000" y="100000"/>
                                    </p:animScale>
                                    <p:animScale>
                                      <p:cBhvr>
                                        <p:cTn id="87" dur="26">
                                          <p:stCondLst>
                                            <p:cond delay="1312"/>
                                          </p:stCondLst>
                                        </p:cTn>
                                        <p:tgtEl>
                                          <p:spTgt spid="9"/>
                                        </p:tgtEl>
                                      </p:cBhvr>
                                      <p:to x="100000" y="80000"/>
                                    </p:animScale>
                                    <p:animScale>
                                      <p:cBhvr>
                                        <p:cTn id="88" dur="166" decel="50000">
                                          <p:stCondLst>
                                            <p:cond delay="1338"/>
                                          </p:stCondLst>
                                        </p:cTn>
                                        <p:tgtEl>
                                          <p:spTgt spid="9"/>
                                        </p:tgtEl>
                                      </p:cBhvr>
                                      <p:to x="100000" y="100000"/>
                                    </p:animScale>
                                    <p:animScale>
                                      <p:cBhvr>
                                        <p:cTn id="89" dur="26">
                                          <p:stCondLst>
                                            <p:cond delay="1642"/>
                                          </p:stCondLst>
                                        </p:cTn>
                                        <p:tgtEl>
                                          <p:spTgt spid="9"/>
                                        </p:tgtEl>
                                      </p:cBhvr>
                                      <p:to x="100000" y="90000"/>
                                    </p:animScale>
                                    <p:animScale>
                                      <p:cBhvr>
                                        <p:cTn id="90" dur="166" decel="50000">
                                          <p:stCondLst>
                                            <p:cond delay="1668"/>
                                          </p:stCondLst>
                                        </p:cTn>
                                        <p:tgtEl>
                                          <p:spTgt spid="9"/>
                                        </p:tgtEl>
                                      </p:cBhvr>
                                      <p:to x="100000" y="100000"/>
                                    </p:animScale>
                                    <p:animScale>
                                      <p:cBhvr>
                                        <p:cTn id="91" dur="26">
                                          <p:stCondLst>
                                            <p:cond delay="1808"/>
                                          </p:stCondLst>
                                        </p:cTn>
                                        <p:tgtEl>
                                          <p:spTgt spid="9"/>
                                        </p:tgtEl>
                                      </p:cBhvr>
                                      <p:to x="100000" y="95000"/>
                                    </p:animScale>
                                    <p:animScale>
                                      <p:cBhvr>
                                        <p:cTn id="92" dur="166" decel="50000">
                                          <p:stCondLst>
                                            <p:cond delay="1834"/>
                                          </p:stCondLst>
                                        </p:cTn>
                                        <p:tgtEl>
                                          <p:spTgt spid="9"/>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down)">
                                      <p:cBhvr>
                                        <p:cTn id="97" dur="580">
                                          <p:stCondLst>
                                            <p:cond delay="0"/>
                                          </p:stCondLst>
                                        </p:cTn>
                                        <p:tgtEl>
                                          <p:spTgt spid="11"/>
                                        </p:tgtEl>
                                      </p:cBhvr>
                                    </p:animEffect>
                                    <p:anim calcmode="lin" valueType="num">
                                      <p:cBhvr>
                                        <p:cTn id="9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3" dur="26">
                                          <p:stCondLst>
                                            <p:cond delay="650"/>
                                          </p:stCondLst>
                                        </p:cTn>
                                        <p:tgtEl>
                                          <p:spTgt spid="11"/>
                                        </p:tgtEl>
                                      </p:cBhvr>
                                      <p:to x="100000" y="60000"/>
                                    </p:animScale>
                                    <p:animScale>
                                      <p:cBhvr>
                                        <p:cTn id="104" dur="166" decel="50000">
                                          <p:stCondLst>
                                            <p:cond delay="676"/>
                                          </p:stCondLst>
                                        </p:cTn>
                                        <p:tgtEl>
                                          <p:spTgt spid="11"/>
                                        </p:tgtEl>
                                      </p:cBhvr>
                                      <p:to x="100000" y="100000"/>
                                    </p:animScale>
                                    <p:animScale>
                                      <p:cBhvr>
                                        <p:cTn id="105" dur="26">
                                          <p:stCondLst>
                                            <p:cond delay="1312"/>
                                          </p:stCondLst>
                                        </p:cTn>
                                        <p:tgtEl>
                                          <p:spTgt spid="11"/>
                                        </p:tgtEl>
                                      </p:cBhvr>
                                      <p:to x="100000" y="80000"/>
                                    </p:animScale>
                                    <p:animScale>
                                      <p:cBhvr>
                                        <p:cTn id="106" dur="166" decel="50000">
                                          <p:stCondLst>
                                            <p:cond delay="1338"/>
                                          </p:stCondLst>
                                        </p:cTn>
                                        <p:tgtEl>
                                          <p:spTgt spid="11"/>
                                        </p:tgtEl>
                                      </p:cBhvr>
                                      <p:to x="100000" y="100000"/>
                                    </p:animScale>
                                    <p:animScale>
                                      <p:cBhvr>
                                        <p:cTn id="107" dur="26">
                                          <p:stCondLst>
                                            <p:cond delay="1642"/>
                                          </p:stCondLst>
                                        </p:cTn>
                                        <p:tgtEl>
                                          <p:spTgt spid="11"/>
                                        </p:tgtEl>
                                      </p:cBhvr>
                                      <p:to x="100000" y="90000"/>
                                    </p:animScale>
                                    <p:animScale>
                                      <p:cBhvr>
                                        <p:cTn id="108" dur="166" decel="50000">
                                          <p:stCondLst>
                                            <p:cond delay="1668"/>
                                          </p:stCondLst>
                                        </p:cTn>
                                        <p:tgtEl>
                                          <p:spTgt spid="11"/>
                                        </p:tgtEl>
                                      </p:cBhvr>
                                      <p:to x="100000" y="100000"/>
                                    </p:animScale>
                                    <p:animScale>
                                      <p:cBhvr>
                                        <p:cTn id="109" dur="26">
                                          <p:stCondLst>
                                            <p:cond delay="1808"/>
                                          </p:stCondLst>
                                        </p:cTn>
                                        <p:tgtEl>
                                          <p:spTgt spid="11"/>
                                        </p:tgtEl>
                                      </p:cBhvr>
                                      <p:to x="100000" y="95000"/>
                                    </p:animScale>
                                    <p:animScale>
                                      <p:cBhvr>
                                        <p:cTn id="11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FD9784-EA76-456D-9E1C-4C9160FFA87E}"/>
              </a:ext>
            </a:extLst>
          </p:cNvPr>
          <p:cNvSpPr>
            <a:spLocks noGrp="1"/>
          </p:cNvSpPr>
          <p:nvPr>
            <p:ph type="sldNum" sz="quarter" idx="12"/>
          </p:nvPr>
        </p:nvSpPr>
        <p:spPr/>
        <p:txBody>
          <a:bodyPr/>
          <a:lstStyle/>
          <a:p>
            <a:fld id="{D57F1E4F-1CFF-5643-939E-217C01CDF565}" type="slidenum">
              <a:rPr lang="en-US" dirty="0"/>
              <a:pPr/>
              <a:t>23</a:t>
            </a:fld>
            <a:endParaRPr lang="en-US" dirty="0"/>
          </a:p>
        </p:txBody>
      </p:sp>
      <p:sp>
        <p:nvSpPr>
          <p:cNvPr id="8" name="Title 1">
            <a:extLst>
              <a:ext uri="{FF2B5EF4-FFF2-40B4-BE49-F238E27FC236}">
                <a16:creationId xmlns:a16="http://schemas.microsoft.com/office/drawing/2014/main" id="{EFB07329-92DC-4E53-912A-B9D30F02F882}"/>
              </a:ext>
            </a:extLst>
          </p:cNvPr>
          <p:cNvSpPr>
            <a:spLocks noGrp="1"/>
          </p:cNvSpPr>
          <p:nvPr>
            <p:ph type="title"/>
          </p:nvPr>
        </p:nvSpPr>
        <p:spPr>
          <a:xfrm>
            <a:off x="474197" y="664882"/>
            <a:ext cx="11313885" cy="1174577"/>
          </a:xfrm>
        </p:spPr>
        <p:txBody>
          <a:bodyPr vert="horz" lIns="91440" tIns="45720" rIns="91440" bIns="45720" rtlCol="0" anchor="ctr">
            <a:normAutofit/>
          </a:bodyPr>
          <a:lstStyle/>
          <a:p>
            <a:pPr algn="ctr"/>
            <a:r>
              <a:rPr lang="en-US" sz="4000" b="1" dirty="0"/>
              <a:t>Why fostering matters</a:t>
            </a:r>
            <a:endParaRPr lang="en-US" dirty="0"/>
          </a:p>
        </p:txBody>
      </p:sp>
      <p:sp>
        <p:nvSpPr>
          <p:cNvPr id="5" name="Content Placeholder 2">
            <a:extLst>
              <a:ext uri="{FF2B5EF4-FFF2-40B4-BE49-F238E27FC236}">
                <a16:creationId xmlns:a16="http://schemas.microsoft.com/office/drawing/2014/main" id="{40C51E1B-84E3-4B7B-88AB-4DBE6567C67B}"/>
              </a:ext>
            </a:extLst>
          </p:cNvPr>
          <p:cNvSpPr>
            <a:spLocks noGrp="1"/>
          </p:cNvSpPr>
          <p:nvPr>
            <p:ph idx="1"/>
          </p:nvPr>
        </p:nvSpPr>
        <p:spPr>
          <a:xfrm>
            <a:off x="472335" y="1845552"/>
            <a:ext cx="11029615" cy="510374"/>
          </a:xfrm>
        </p:spPr>
        <p:txBody>
          <a:bodyPr vert="horz" lIns="91440" tIns="45720" rIns="91440" bIns="45720" rtlCol="0" anchor="t">
            <a:normAutofit/>
          </a:bodyPr>
          <a:lstStyle/>
          <a:p>
            <a:pPr marL="0" indent="0" algn="ctr">
              <a:spcBef>
                <a:spcPts val="500"/>
              </a:spcBef>
              <a:spcAft>
                <a:spcPts val="500"/>
              </a:spcAft>
              <a:buNone/>
            </a:pPr>
            <a:r>
              <a:rPr lang="en-US" sz="2400" b="1" dirty="0">
                <a:solidFill>
                  <a:srgbClr val="95348D"/>
                </a:solidFill>
              </a:rPr>
              <a:t>Rutherford</a:t>
            </a:r>
          </a:p>
        </p:txBody>
      </p:sp>
      <p:pic>
        <p:nvPicPr>
          <p:cNvPr id="7" name="Picture 6" descr="A picture containing person, indoor, cat, laying&#10;&#10;Description automatically generated">
            <a:extLst>
              <a:ext uri="{FF2B5EF4-FFF2-40B4-BE49-F238E27FC236}">
                <a16:creationId xmlns:a16="http://schemas.microsoft.com/office/drawing/2014/main" id="{EE0E2EBD-0E1F-4B90-9776-FC7D047D88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419019" y="1929689"/>
            <a:ext cx="2161769" cy="2130664"/>
          </a:xfrm>
          <a:prstGeom prst="rect">
            <a:avLst/>
          </a:prstGeom>
        </p:spPr>
      </p:pic>
      <p:pic>
        <p:nvPicPr>
          <p:cNvPr id="10" name="Picture 9" descr="A cat lying on a couch&#10;&#10;Description automatically generated">
            <a:extLst>
              <a:ext uri="{FF2B5EF4-FFF2-40B4-BE49-F238E27FC236}">
                <a16:creationId xmlns:a16="http://schemas.microsoft.com/office/drawing/2014/main" id="{7AB3F6D5-6083-4285-BBAB-B29F728E86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52483" y="1914136"/>
            <a:ext cx="2667182" cy="1670375"/>
          </a:xfrm>
          <a:prstGeom prst="rect">
            <a:avLst/>
          </a:prstGeom>
        </p:spPr>
      </p:pic>
      <p:pic>
        <p:nvPicPr>
          <p:cNvPr id="12" name="Picture 11" descr="A picture containing cat, indoor, mammal, domestic cat&#10;&#10;Description automatically generated">
            <a:extLst>
              <a:ext uri="{FF2B5EF4-FFF2-40B4-BE49-F238E27FC236}">
                <a16:creationId xmlns:a16="http://schemas.microsoft.com/office/drawing/2014/main" id="{C90BC475-4469-4B83-A71A-E4742165D78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163520" y="4638851"/>
            <a:ext cx="3033796" cy="1682411"/>
          </a:xfrm>
          <a:prstGeom prst="rect">
            <a:avLst/>
          </a:prstGeom>
        </p:spPr>
      </p:pic>
      <p:pic>
        <p:nvPicPr>
          <p:cNvPr id="16" name="Picture 15" descr="A cat sitting on a cat tree&#10;&#10;Description automatically generated with low confidence">
            <a:extLst>
              <a:ext uri="{FF2B5EF4-FFF2-40B4-BE49-F238E27FC236}">
                <a16:creationId xmlns:a16="http://schemas.microsoft.com/office/drawing/2014/main" id="{D9521FDF-E0C9-4027-BDC0-2525F4F974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468" y="4355095"/>
            <a:ext cx="2477447" cy="2405952"/>
          </a:xfrm>
          <a:prstGeom prst="rect">
            <a:avLst/>
          </a:prstGeom>
        </p:spPr>
      </p:pic>
      <p:pic>
        <p:nvPicPr>
          <p:cNvPr id="20" name="Picture 19" descr="A cat lying on its back&#10;&#10;Description automatically generated with medium confidence">
            <a:extLst>
              <a:ext uri="{FF2B5EF4-FFF2-40B4-BE49-F238E27FC236}">
                <a16:creationId xmlns:a16="http://schemas.microsoft.com/office/drawing/2014/main" id="{930AEBB0-44FD-4888-B954-A7E0EBB0566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97684" y="2298776"/>
            <a:ext cx="2073175" cy="2799565"/>
          </a:xfrm>
          <a:prstGeom prst="rect">
            <a:avLst/>
          </a:prstGeom>
        </p:spPr>
      </p:pic>
      <p:pic>
        <p:nvPicPr>
          <p:cNvPr id="24" name="Picture 23" descr="A dog lying on a bed&#10;&#10;Description automatically generated with low confidence">
            <a:extLst>
              <a:ext uri="{FF2B5EF4-FFF2-40B4-BE49-F238E27FC236}">
                <a16:creationId xmlns:a16="http://schemas.microsoft.com/office/drawing/2014/main" id="{3733C041-A5BA-465E-AE1A-3F0E75A782F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974525" y="2226680"/>
            <a:ext cx="2120979" cy="1682410"/>
          </a:xfrm>
          <a:prstGeom prst="rect">
            <a:avLst/>
          </a:prstGeom>
        </p:spPr>
      </p:pic>
      <p:pic>
        <p:nvPicPr>
          <p:cNvPr id="26" name="Picture 25">
            <a:extLst>
              <a:ext uri="{FF2B5EF4-FFF2-40B4-BE49-F238E27FC236}">
                <a16:creationId xmlns:a16="http://schemas.microsoft.com/office/drawing/2014/main" id="{86936757-A7B4-44D1-B641-52F1225D9B21}"/>
              </a:ext>
              <a:ext uri="{C183D7F6-B498-43B3-948B-1728B52AA6E4}">
                <adec:decorative xmlns:adec="http://schemas.microsoft.com/office/drawing/2017/decorative" val="1"/>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0612" t="21751" r="29124" b="20927"/>
          <a:stretch/>
        </p:blipFill>
        <p:spPr>
          <a:xfrm>
            <a:off x="7135811" y="5155491"/>
            <a:ext cx="1619250" cy="1379138"/>
          </a:xfrm>
          <a:prstGeom prst="rect">
            <a:avLst/>
          </a:prstGeom>
        </p:spPr>
      </p:pic>
      <p:pic>
        <p:nvPicPr>
          <p:cNvPr id="28" name="Picture 27">
            <a:extLst>
              <a:ext uri="{FF2B5EF4-FFF2-40B4-BE49-F238E27FC236}">
                <a16:creationId xmlns:a16="http://schemas.microsoft.com/office/drawing/2014/main" id="{881A0B55-BFF9-4336-8584-9B534DE38DD7}"/>
              </a:ext>
              <a:ext uri="{C183D7F6-B498-43B3-948B-1728B52AA6E4}">
                <adec:decorative xmlns:adec="http://schemas.microsoft.com/office/drawing/2017/decorative" val="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573039" y="3739124"/>
            <a:ext cx="1674225" cy="2524440"/>
          </a:xfrm>
          <a:prstGeom prst="rect">
            <a:avLst/>
          </a:prstGeom>
        </p:spPr>
      </p:pic>
    </p:spTree>
    <p:extLst>
      <p:ext uri="{BB962C8B-B14F-4D97-AF65-F5344CB8AC3E}">
        <p14:creationId xmlns:p14="http://schemas.microsoft.com/office/powerpoint/2010/main" val="350830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27E3-4346-4AC6-A330-6FBA4C810CDC}"/>
              </a:ext>
            </a:extLst>
          </p:cNvPr>
          <p:cNvSpPr>
            <a:spLocks noGrp="1"/>
          </p:cNvSpPr>
          <p:nvPr>
            <p:ph type="title"/>
          </p:nvPr>
        </p:nvSpPr>
        <p:spPr>
          <a:xfrm>
            <a:off x="475343" y="681037"/>
            <a:ext cx="11299371" cy="991721"/>
          </a:xfrm>
        </p:spPr>
        <p:txBody>
          <a:bodyPr vert="horz" lIns="91440" tIns="45720" rIns="91440" bIns="45720" rtlCol="0" anchor="ctr">
            <a:normAutofit/>
          </a:bodyPr>
          <a:lstStyle/>
          <a:p>
            <a:pPr algn="ctr"/>
            <a:r>
              <a:rPr lang="en-US" sz="4000" b="1" dirty="0"/>
              <a:t>Challenges</a:t>
            </a:r>
            <a:endParaRPr lang="en-US" sz="4000" dirty="0"/>
          </a:p>
        </p:txBody>
      </p:sp>
      <p:sp>
        <p:nvSpPr>
          <p:cNvPr id="3" name="Content Placeholder 2">
            <a:extLst>
              <a:ext uri="{FF2B5EF4-FFF2-40B4-BE49-F238E27FC236}">
                <a16:creationId xmlns:a16="http://schemas.microsoft.com/office/drawing/2014/main" id="{1DFF5D39-4557-49E0-AC80-E7202C28E228}"/>
              </a:ext>
            </a:extLst>
          </p:cNvPr>
          <p:cNvSpPr>
            <a:spLocks noGrp="1"/>
          </p:cNvSpPr>
          <p:nvPr>
            <p:ph idx="1"/>
          </p:nvPr>
        </p:nvSpPr>
        <p:spPr>
          <a:xfrm>
            <a:off x="472335" y="1890210"/>
            <a:ext cx="11247329" cy="4200817"/>
          </a:xfrm>
        </p:spPr>
        <p:txBody>
          <a:bodyPr vert="horz" lIns="91440" tIns="45720" rIns="91440" bIns="45720" rtlCol="0" anchor="t">
            <a:normAutofit fontScale="92500" lnSpcReduction="10000"/>
          </a:bodyPr>
          <a:lstStyle/>
          <a:p>
            <a:pPr marL="457200" indent="-457200">
              <a:spcBef>
                <a:spcPts val="500"/>
              </a:spcBef>
              <a:spcAft>
                <a:spcPts val="500"/>
              </a:spcAft>
            </a:pPr>
            <a:r>
              <a:rPr lang="en-US" sz="3000" dirty="0"/>
              <a:t>Get the shelter up and running</a:t>
            </a:r>
          </a:p>
          <a:p>
            <a:pPr marL="457200" indent="-457200">
              <a:spcBef>
                <a:spcPts val="500"/>
              </a:spcBef>
              <a:spcAft>
                <a:spcPts val="500"/>
              </a:spcAft>
            </a:pPr>
            <a:r>
              <a:rPr lang="en-US" sz="3000" dirty="0"/>
              <a:t>Recruiting an Operations Manager</a:t>
            </a:r>
          </a:p>
          <a:p>
            <a:pPr marL="457200" indent="-457200">
              <a:spcBef>
                <a:spcPts val="500"/>
              </a:spcBef>
              <a:spcAft>
                <a:spcPts val="500"/>
              </a:spcAft>
            </a:pPr>
            <a:r>
              <a:rPr lang="en-US" sz="3000" dirty="0"/>
              <a:t>Addressing the Vet Services Backlog</a:t>
            </a:r>
          </a:p>
          <a:p>
            <a:pPr marL="457200" indent="-457200">
              <a:spcBef>
                <a:spcPts val="500"/>
              </a:spcBef>
              <a:spcAft>
                <a:spcPts val="500"/>
              </a:spcAft>
            </a:pPr>
            <a:r>
              <a:rPr lang="en-US" sz="3000" dirty="0"/>
              <a:t>Increasing Diversity</a:t>
            </a:r>
          </a:p>
          <a:p>
            <a:pPr marL="457200" indent="-457200">
              <a:spcBef>
                <a:spcPts val="500"/>
              </a:spcBef>
              <a:spcAft>
                <a:spcPts val="500"/>
              </a:spcAft>
            </a:pPr>
            <a:r>
              <a:rPr lang="en-US" sz="3000" dirty="0"/>
              <a:t>Our</a:t>
            </a:r>
            <a:r>
              <a:rPr lang="en-US" sz="3000" dirty="0">
                <a:ea typeface="+mn-lt"/>
                <a:cs typeface="+mn-lt"/>
              </a:rPr>
              <a:t> walls are dedicated to newspaper articles, pictures of cats, and the list of founders </a:t>
            </a:r>
          </a:p>
          <a:p>
            <a:pPr marL="781685" lvl="1" indent="-305435">
              <a:spcBef>
                <a:spcPts val="500"/>
              </a:spcBef>
              <a:spcAft>
                <a:spcPts val="500"/>
              </a:spcAft>
            </a:pPr>
            <a:r>
              <a:rPr lang="en-US" sz="2000" dirty="0">
                <a:ea typeface="+mn-lt"/>
                <a:cs typeface="+mn-lt"/>
              </a:rPr>
              <a:t>Develop permanent, visible donor recognition programs</a:t>
            </a:r>
          </a:p>
          <a:p>
            <a:pPr marL="781685" lvl="1" indent="-305435">
              <a:spcBef>
                <a:spcPts val="500"/>
              </a:spcBef>
              <a:spcAft>
                <a:spcPts val="500"/>
              </a:spcAft>
            </a:pPr>
            <a:r>
              <a:rPr lang="en-US" sz="2000" dirty="0">
                <a:ea typeface="+mn-lt"/>
                <a:cs typeface="+mn-lt"/>
              </a:rPr>
              <a:t>We have no named buildings, rooms, giving clubs, or listings in annual reports</a:t>
            </a:r>
          </a:p>
          <a:p>
            <a:pPr marL="781685" lvl="1" indent="-305435">
              <a:spcBef>
                <a:spcPts val="500"/>
              </a:spcBef>
              <a:spcAft>
                <a:spcPts val="500"/>
              </a:spcAft>
            </a:pPr>
            <a:r>
              <a:rPr lang="en-US" sz="2000" dirty="0">
                <a:ea typeface="+mn-lt"/>
                <a:cs typeface="+mn-lt"/>
              </a:rPr>
              <a:t>Enhance online donor recognition</a:t>
            </a:r>
          </a:p>
          <a:p>
            <a:pPr marL="457200" indent="-457200">
              <a:spcBef>
                <a:spcPts val="500"/>
              </a:spcBef>
              <a:spcAft>
                <a:spcPts val="500"/>
              </a:spcAft>
            </a:pPr>
            <a:endParaRPr lang="en-US" sz="3200" dirty="0"/>
          </a:p>
          <a:p>
            <a:pPr marL="457200" indent="-457200">
              <a:spcBef>
                <a:spcPts val="500"/>
              </a:spcBef>
              <a:spcAft>
                <a:spcPts val="500"/>
              </a:spcAft>
            </a:pPr>
            <a:endParaRPr lang="en-US" sz="3200" dirty="0"/>
          </a:p>
        </p:txBody>
      </p:sp>
      <p:sp>
        <p:nvSpPr>
          <p:cNvPr id="4" name="Slide Number Placeholder 3">
            <a:extLst>
              <a:ext uri="{FF2B5EF4-FFF2-40B4-BE49-F238E27FC236}">
                <a16:creationId xmlns:a16="http://schemas.microsoft.com/office/drawing/2014/main" id="{77BD100C-1EF9-4D14-A2C6-0DB8B6743F0B}"/>
              </a:ext>
            </a:extLst>
          </p:cNvPr>
          <p:cNvSpPr>
            <a:spLocks noGrp="1"/>
          </p:cNvSpPr>
          <p:nvPr>
            <p:ph type="sldNum" sz="quarter" idx="12"/>
          </p:nvPr>
        </p:nvSpPr>
        <p:spPr/>
        <p:txBody>
          <a:bodyPr/>
          <a:lstStyle/>
          <a:p>
            <a:fld id="{D57F1E4F-1CFF-5643-939E-217C01CDF565}" type="slidenum">
              <a:rPr lang="en-US" dirty="0"/>
              <a:pPr/>
              <a:t>24</a:t>
            </a:fld>
            <a:endParaRPr lang="en-US" dirty="0"/>
          </a:p>
        </p:txBody>
      </p:sp>
    </p:spTree>
    <p:extLst>
      <p:ext uri="{BB962C8B-B14F-4D97-AF65-F5344CB8AC3E}">
        <p14:creationId xmlns:p14="http://schemas.microsoft.com/office/powerpoint/2010/main" val="566310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B5158-3E22-46FB-80A1-96A3F01E11D4}"/>
              </a:ext>
            </a:extLst>
          </p:cNvPr>
          <p:cNvSpPr>
            <a:spLocks noGrp="1"/>
          </p:cNvSpPr>
          <p:nvPr>
            <p:ph type="title"/>
          </p:nvPr>
        </p:nvSpPr>
        <p:spPr>
          <a:xfrm>
            <a:off x="460829" y="695551"/>
            <a:ext cx="11226800" cy="929154"/>
          </a:xfrm>
        </p:spPr>
        <p:txBody>
          <a:bodyPr vert="horz" lIns="91440" tIns="45720" rIns="91440" bIns="45720" rtlCol="0" anchor="ctr">
            <a:normAutofit/>
          </a:bodyPr>
          <a:lstStyle/>
          <a:p>
            <a:pPr algn="ctr"/>
            <a:r>
              <a:rPr lang="en-US" sz="4000" b="1" dirty="0"/>
              <a:t>Q &amp; A</a:t>
            </a:r>
            <a:endParaRPr lang="en-US" dirty="0"/>
          </a:p>
        </p:txBody>
      </p:sp>
      <p:sp>
        <p:nvSpPr>
          <p:cNvPr id="3" name="Content Placeholder 2">
            <a:extLst>
              <a:ext uri="{FF2B5EF4-FFF2-40B4-BE49-F238E27FC236}">
                <a16:creationId xmlns:a16="http://schemas.microsoft.com/office/drawing/2014/main" id="{D0475B9A-5789-4685-8813-66C3468FFF3D}"/>
              </a:ext>
            </a:extLst>
          </p:cNvPr>
          <p:cNvSpPr>
            <a:spLocks noGrp="1"/>
          </p:cNvSpPr>
          <p:nvPr>
            <p:ph idx="1"/>
          </p:nvPr>
        </p:nvSpPr>
        <p:spPr>
          <a:xfrm>
            <a:off x="363071" y="1914138"/>
            <a:ext cx="11394139" cy="2845549"/>
          </a:xfrm>
        </p:spPr>
        <p:txBody>
          <a:bodyPr vert="horz" lIns="91440" tIns="45720" rIns="91440" bIns="45720" rtlCol="0" anchor="t">
            <a:noAutofit/>
          </a:bodyPr>
          <a:lstStyle/>
          <a:p>
            <a:pPr marL="0" lvl="1" indent="0" algn="ctr">
              <a:spcBef>
                <a:spcPts val="500"/>
              </a:spcBef>
              <a:spcAft>
                <a:spcPts val="500"/>
              </a:spcAft>
              <a:buNone/>
            </a:pPr>
            <a:r>
              <a:rPr lang="en-US" sz="4400" dirty="0"/>
              <a:t>Submit questions using </a:t>
            </a:r>
            <a:r>
              <a:rPr lang="en-US" sz="4400" b="1" dirty="0">
                <a:solidFill>
                  <a:srgbClr val="95348D"/>
                </a:solidFill>
              </a:rPr>
              <a:t>Chat</a:t>
            </a:r>
            <a:r>
              <a:rPr lang="en-US" sz="4400" dirty="0"/>
              <a:t> function</a:t>
            </a:r>
          </a:p>
          <a:p>
            <a:pPr marL="0" lvl="1" indent="0" algn="ctr">
              <a:spcBef>
                <a:spcPts val="500"/>
              </a:spcBef>
              <a:spcAft>
                <a:spcPts val="500"/>
              </a:spcAft>
              <a:buNone/>
            </a:pPr>
            <a:r>
              <a:rPr lang="en-US" sz="4400" dirty="0"/>
              <a:t> or </a:t>
            </a:r>
          </a:p>
          <a:p>
            <a:pPr marL="0" lvl="1" indent="0" algn="ctr">
              <a:spcBef>
                <a:spcPts val="500"/>
              </a:spcBef>
              <a:spcAft>
                <a:spcPts val="500"/>
              </a:spcAft>
              <a:buNone/>
            </a:pPr>
            <a:r>
              <a:rPr lang="en-US" sz="4400" dirty="0"/>
              <a:t>email </a:t>
            </a:r>
            <a:r>
              <a:rPr lang="en-US" sz="4400" dirty="0">
                <a:solidFill>
                  <a:srgbClr val="95348D"/>
                </a:solidFill>
                <a:ea typeface="+mn-lt"/>
                <a:cs typeface="+mn-lt"/>
                <a:hlinkClick r:id="rId3">
                  <a:extLst>
                    <a:ext uri="{A12FA001-AC4F-418D-AE19-62706E023703}">
                      <ahyp:hlinkClr xmlns:ahyp="http://schemas.microsoft.com/office/drawing/2018/hyperlinkcolor" val="tx"/>
                    </a:ext>
                  </a:extLst>
                </a:hlinkClick>
              </a:rPr>
              <a:t>Phil.Manz@felinerescue.org</a:t>
            </a:r>
            <a:r>
              <a:rPr lang="en-US" sz="4400" dirty="0">
                <a:solidFill>
                  <a:srgbClr val="95348D"/>
                </a:solidFill>
                <a:ea typeface="+mn-lt"/>
                <a:cs typeface="+mn-lt"/>
              </a:rPr>
              <a:t> </a:t>
            </a:r>
            <a:r>
              <a:rPr lang="en-US" sz="4400" dirty="0">
                <a:ea typeface="+mn-lt"/>
                <a:cs typeface="+mn-lt"/>
              </a:rPr>
              <a:t>to talk offline.</a:t>
            </a:r>
            <a:endParaRPr lang="en-US" sz="4400" dirty="0"/>
          </a:p>
          <a:p>
            <a:pPr marL="727075" lvl="2" indent="-269875">
              <a:spcBef>
                <a:spcPts val="500"/>
              </a:spcBef>
              <a:spcAft>
                <a:spcPts val="500"/>
              </a:spcAft>
              <a:buFont typeface="Wingdings" panose="05020102010507070707" pitchFamily="18" charset="2"/>
              <a:buChar char="§"/>
            </a:pPr>
            <a:endParaRPr lang="en-US" sz="5100" dirty="0"/>
          </a:p>
          <a:p>
            <a:pPr marL="0" indent="0">
              <a:spcBef>
                <a:spcPts val="500"/>
              </a:spcBef>
              <a:spcAft>
                <a:spcPts val="500"/>
              </a:spcAft>
              <a:buNone/>
            </a:pPr>
            <a:endParaRPr lang="en-US" sz="3000" dirty="0"/>
          </a:p>
          <a:p>
            <a:pPr marL="0" indent="0">
              <a:spcBef>
                <a:spcPts val="500"/>
              </a:spcBef>
              <a:spcAft>
                <a:spcPts val="500"/>
              </a:spcAft>
              <a:buNone/>
            </a:pPr>
            <a:endParaRPr lang="en-US" sz="3000" dirty="0"/>
          </a:p>
          <a:p>
            <a:pPr marL="0" indent="0">
              <a:spcBef>
                <a:spcPts val="500"/>
              </a:spcBef>
              <a:spcAft>
                <a:spcPts val="500"/>
              </a:spcAft>
              <a:buNone/>
            </a:pPr>
            <a:endParaRPr lang="en-US" dirty="0"/>
          </a:p>
        </p:txBody>
      </p:sp>
      <p:sp>
        <p:nvSpPr>
          <p:cNvPr id="4" name="Slide Number Placeholder 3">
            <a:extLst>
              <a:ext uri="{FF2B5EF4-FFF2-40B4-BE49-F238E27FC236}">
                <a16:creationId xmlns:a16="http://schemas.microsoft.com/office/drawing/2014/main" id="{1DF8E8EC-0FCD-4AF1-8A73-531383062D23}"/>
              </a:ext>
            </a:extLst>
          </p:cNvPr>
          <p:cNvSpPr>
            <a:spLocks noGrp="1"/>
          </p:cNvSpPr>
          <p:nvPr>
            <p:ph type="sldNum" sz="quarter" idx="12"/>
          </p:nvPr>
        </p:nvSpPr>
        <p:spPr/>
        <p:txBody>
          <a:bodyPr/>
          <a:lstStyle/>
          <a:p>
            <a:fld id="{D57F1E4F-1CFF-5643-939E-217C01CDF565}" type="slidenum">
              <a:rPr lang="en-US" dirty="0"/>
              <a:pPr/>
              <a:t>25</a:t>
            </a:fld>
            <a:endParaRPr lang="en-US" dirty="0"/>
          </a:p>
        </p:txBody>
      </p:sp>
      <p:pic>
        <p:nvPicPr>
          <p:cNvPr id="5" name="Picture 5" descr="Text&#10;&#10;Description automatically generated">
            <a:extLst>
              <a:ext uri="{FF2B5EF4-FFF2-40B4-BE49-F238E27FC236}">
                <a16:creationId xmlns:a16="http://schemas.microsoft.com/office/drawing/2014/main" id="{D553276E-050D-43AF-85D8-3CCA00FA0F14}"/>
              </a:ext>
            </a:extLst>
          </p:cNvPr>
          <p:cNvPicPr>
            <a:picLocks noChangeAspect="1"/>
          </p:cNvPicPr>
          <p:nvPr/>
        </p:nvPicPr>
        <p:blipFill>
          <a:blip r:embed="rId4"/>
          <a:stretch>
            <a:fillRect/>
          </a:stretch>
        </p:blipFill>
        <p:spPr>
          <a:xfrm>
            <a:off x="833718" y="4550985"/>
            <a:ext cx="10515600" cy="1413628"/>
          </a:xfrm>
          <a:prstGeom prst="rect">
            <a:avLst/>
          </a:prstGeom>
          <a:ln>
            <a:solidFill>
              <a:srgbClr val="95348D"/>
            </a:solidFill>
          </a:ln>
        </p:spPr>
      </p:pic>
    </p:spTree>
    <p:extLst>
      <p:ext uri="{BB962C8B-B14F-4D97-AF65-F5344CB8AC3E}">
        <p14:creationId xmlns:p14="http://schemas.microsoft.com/office/powerpoint/2010/main" val="197363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8ADE-41F7-43B9-8608-2F9CA789C7D5}"/>
              </a:ext>
            </a:extLst>
          </p:cNvPr>
          <p:cNvSpPr>
            <a:spLocks noGrp="1"/>
          </p:cNvSpPr>
          <p:nvPr>
            <p:ph type="title"/>
          </p:nvPr>
        </p:nvSpPr>
        <p:spPr/>
        <p:txBody>
          <a:bodyPr vert="horz" lIns="91440" tIns="45720" rIns="91440" bIns="45720" rtlCol="0" anchor="ctr">
            <a:normAutofit/>
          </a:bodyPr>
          <a:lstStyle/>
          <a:p>
            <a:pPr algn="ctr"/>
            <a:r>
              <a:rPr lang="en-US" sz="4000" b="1" dirty="0"/>
              <a:t>Meet our Board Members</a:t>
            </a:r>
            <a:endParaRPr lang="en-US" sz="4000" dirty="0"/>
          </a:p>
        </p:txBody>
      </p:sp>
      <p:sp>
        <p:nvSpPr>
          <p:cNvPr id="4" name="Content Placeholder 3">
            <a:extLst>
              <a:ext uri="{FF2B5EF4-FFF2-40B4-BE49-F238E27FC236}">
                <a16:creationId xmlns:a16="http://schemas.microsoft.com/office/drawing/2014/main" id="{67660D93-7D21-4FD0-9CB5-7A171520B990}"/>
              </a:ext>
            </a:extLst>
          </p:cNvPr>
          <p:cNvSpPr>
            <a:spLocks noGrp="1"/>
          </p:cNvSpPr>
          <p:nvPr>
            <p:ph sz="half" idx="1"/>
          </p:nvPr>
        </p:nvSpPr>
        <p:spPr>
          <a:xfrm>
            <a:off x="1666210" y="2144939"/>
            <a:ext cx="3911600" cy="2952599"/>
          </a:xfrm>
        </p:spPr>
        <p:txBody>
          <a:bodyPr vert="horz" lIns="91440" tIns="45720" rIns="91440" bIns="45720" rtlCol="0" anchor="t">
            <a:normAutofit/>
          </a:bodyPr>
          <a:lstStyle/>
          <a:p>
            <a:pPr marL="571500" indent="-571500">
              <a:buFont typeface="Wingdings" panose="05020102010507070707" pitchFamily="18" charset="2"/>
              <a:buChar char="§"/>
            </a:pPr>
            <a:r>
              <a:rPr lang="en-US" sz="3600" dirty="0"/>
              <a:t>Michelle Guion</a:t>
            </a:r>
            <a:endParaRPr lang="en-US" dirty="0"/>
          </a:p>
          <a:p>
            <a:pPr marL="571500" indent="-571500">
              <a:buFont typeface="Wingdings" panose="05020102010507070707" pitchFamily="18" charset="2"/>
              <a:buChar char="§"/>
            </a:pPr>
            <a:r>
              <a:rPr lang="en-US" sz="3600" dirty="0"/>
              <a:t>Lisa Goddard</a:t>
            </a:r>
          </a:p>
          <a:p>
            <a:pPr marL="571500" indent="-571500">
              <a:buFont typeface="Wingdings" panose="05020102010507070707" pitchFamily="18" charset="2"/>
              <a:buChar char="§"/>
            </a:pPr>
            <a:r>
              <a:rPr lang="en-US" sz="3600" dirty="0"/>
              <a:t>Elaine Grittner</a:t>
            </a:r>
          </a:p>
          <a:p>
            <a:pPr marL="305435" indent="-305435">
              <a:buFont typeface="Wingdings" panose="05020102010507070707" pitchFamily="18" charset="2"/>
              <a:buChar char="§"/>
            </a:pPr>
            <a:endParaRPr lang="en-US" dirty="0"/>
          </a:p>
        </p:txBody>
      </p:sp>
      <p:sp>
        <p:nvSpPr>
          <p:cNvPr id="5" name="Content Placeholder 4">
            <a:extLst>
              <a:ext uri="{FF2B5EF4-FFF2-40B4-BE49-F238E27FC236}">
                <a16:creationId xmlns:a16="http://schemas.microsoft.com/office/drawing/2014/main" id="{863C7F34-0E11-4884-93A8-5A748CA470E0}"/>
              </a:ext>
            </a:extLst>
          </p:cNvPr>
          <p:cNvSpPr>
            <a:spLocks noGrp="1"/>
          </p:cNvSpPr>
          <p:nvPr>
            <p:ph sz="half" idx="2"/>
          </p:nvPr>
        </p:nvSpPr>
        <p:spPr>
          <a:xfrm>
            <a:off x="5577810" y="1934482"/>
            <a:ext cx="5181600" cy="2952599"/>
          </a:xfrm>
        </p:spPr>
        <p:txBody>
          <a:bodyPr>
            <a:normAutofit/>
          </a:bodyPr>
          <a:lstStyle/>
          <a:p>
            <a:pPr marL="571500" indent="-571500">
              <a:buFont typeface="Wingdings" panose="05020102010507070707" pitchFamily="18" charset="2"/>
              <a:buChar char="§"/>
            </a:pPr>
            <a:r>
              <a:rPr lang="en-US" sz="3600" dirty="0"/>
              <a:t>Rob Nordin </a:t>
            </a:r>
            <a:endParaRPr lang="en-US" dirty="0"/>
          </a:p>
          <a:p>
            <a:pPr marL="571500" indent="-571500">
              <a:buFont typeface="Wingdings" panose="05020102010507070707" pitchFamily="18" charset="2"/>
              <a:buChar char="§"/>
            </a:pPr>
            <a:r>
              <a:rPr lang="en-US" sz="3600" dirty="0"/>
              <a:t>Sharon St. Mary</a:t>
            </a:r>
            <a:endParaRPr lang="en-US" dirty="0"/>
          </a:p>
          <a:p>
            <a:pPr marL="571500" indent="-571500">
              <a:buFont typeface="Wingdings" panose="05020102010507070707" pitchFamily="18" charset="2"/>
              <a:buChar char="§"/>
            </a:pPr>
            <a:r>
              <a:rPr lang="en-US" sz="3600" dirty="0"/>
              <a:t>Chuck Selcer</a:t>
            </a:r>
            <a:endParaRPr lang="en-US" dirty="0"/>
          </a:p>
          <a:p>
            <a:endParaRPr lang="en-US" dirty="0"/>
          </a:p>
        </p:txBody>
      </p:sp>
      <p:sp>
        <p:nvSpPr>
          <p:cNvPr id="3" name="TextBox 2">
            <a:extLst>
              <a:ext uri="{FF2B5EF4-FFF2-40B4-BE49-F238E27FC236}">
                <a16:creationId xmlns:a16="http://schemas.microsoft.com/office/drawing/2014/main" id="{3C8C5550-3747-4BB2-8B10-F960B6CD1D44}"/>
              </a:ext>
            </a:extLst>
          </p:cNvPr>
          <p:cNvSpPr txBox="1"/>
          <p:nvPr/>
        </p:nvSpPr>
        <p:spPr>
          <a:xfrm>
            <a:off x="500543" y="4881771"/>
            <a:ext cx="11198267"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The Nominating Committee is always open to receiving board nominations. Apply here: </a:t>
            </a:r>
            <a:r>
              <a:rPr lang="en-US" sz="2400" dirty="0">
                <a:solidFill>
                  <a:srgbClr val="95348D"/>
                </a:solidFill>
                <a:ea typeface="+mn-lt"/>
                <a:cs typeface="+mn-lt"/>
                <a:hlinkClick r:id="rId3">
                  <a:extLst>
                    <a:ext uri="{A12FA001-AC4F-418D-AE19-62706E023703}">
                      <ahyp:hlinkClr xmlns:ahyp="http://schemas.microsoft.com/office/drawing/2018/hyperlinkcolor" val="tx"/>
                    </a:ext>
                  </a:extLst>
                </a:hlinkClick>
              </a:rPr>
              <a:t>https://felinerescue.org/board-of-directors-candidate-interest-form/</a:t>
            </a:r>
            <a:endParaRPr lang="en-US" sz="2400" dirty="0">
              <a:solidFill>
                <a:srgbClr val="95348D"/>
              </a:solidFill>
              <a:ea typeface="+mn-lt"/>
              <a:cs typeface="+mn-lt"/>
            </a:endParaRPr>
          </a:p>
          <a:p>
            <a:pPr algn="l"/>
            <a:endParaRPr lang="en-US" dirty="0">
              <a:cs typeface="Calibri"/>
            </a:endParaRPr>
          </a:p>
        </p:txBody>
      </p:sp>
      <p:sp>
        <p:nvSpPr>
          <p:cNvPr id="6" name="Slide Number Placeholder 5">
            <a:extLst>
              <a:ext uri="{FF2B5EF4-FFF2-40B4-BE49-F238E27FC236}">
                <a16:creationId xmlns:a16="http://schemas.microsoft.com/office/drawing/2014/main" id="{3CD988BB-A669-4FF4-A647-E2D7AA00DE5C}"/>
              </a:ext>
            </a:extLst>
          </p:cNvPr>
          <p:cNvSpPr>
            <a:spLocks noGrp="1"/>
          </p:cNvSpPr>
          <p:nvPr>
            <p:ph type="sldNum" sz="quarter" idx="12"/>
          </p:nvPr>
        </p:nvSpPr>
        <p:spPr/>
        <p:txBody>
          <a:bodyPr/>
          <a:lstStyle/>
          <a:p>
            <a:fld id="{D57F1E4F-1CFF-5643-939E-217C01CDF565}" type="slidenum">
              <a:rPr lang="en-US" dirty="0"/>
              <a:pPr/>
              <a:t>3</a:t>
            </a:fld>
            <a:endParaRPr lang="en-US" dirty="0"/>
          </a:p>
        </p:txBody>
      </p:sp>
    </p:spTree>
    <p:extLst>
      <p:ext uri="{BB962C8B-B14F-4D97-AF65-F5344CB8AC3E}">
        <p14:creationId xmlns:p14="http://schemas.microsoft.com/office/powerpoint/2010/main" val="209407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4588-C8A4-4E0F-9065-748155493988}"/>
              </a:ext>
            </a:extLst>
          </p:cNvPr>
          <p:cNvSpPr>
            <a:spLocks noGrp="1"/>
          </p:cNvSpPr>
          <p:nvPr>
            <p:ph type="title"/>
          </p:nvPr>
        </p:nvSpPr>
        <p:spPr/>
        <p:txBody>
          <a:bodyPr vert="horz" lIns="91440" tIns="45720" rIns="91440" bIns="45720" rtlCol="0" anchor="ctr">
            <a:normAutofit/>
          </a:bodyPr>
          <a:lstStyle/>
          <a:p>
            <a:pPr algn="ctr"/>
            <a:r>
              <a:rPr lang="en-US" sz="4000" b="1" dirty="0"/>
              <a:t>Significant Events of 2020 </a:t>
            </a:r>
            <a:endParaRPr lang="en-US" sz="4000" dirty="0"/>
          </a:p>
        </p:txBody>
      </p:sp>
      <p:sp>
        <p:nvSpPr>
          <p:cNvPr id="3" name="Content Placeholder 2">
            <a:extLst>
              <a:ext uri="{FF2B5EF4-FFF2-40B4-BE49-F238E27FC236}">
                <a16:creationId xmlns:a16="http://schemas.microsoft.com/office/drawing/2014/main" id="{A8D64E65-2492-44D1-9CF1-F3B836820AD2}"/>
              </a:ext>
            </a:extLst>
          </p:cNvPr>
          <p:cNvSpPr>
            <a:spLocks noGrp="1"/>
          </p:cNvSpPr>
          <p:nvPr>
            <p:ph idx="1"/>
          </p:nvPr>
        </p:nvSpPr>
        <p:spPr>
          <a:xfrm>
            <a:off x="449719" y="2493464"/>
            <a:ext cx="11267161" cy="2939762"/>
          </a:xfrm>
        </p:spPr>
        <p:txBody>
          <a:bodyPr vert="horz" lIns="91440" tIns="45720" rIns="91440" bIns="45720" rtlCol="0" anchor="t">
            <a:noAutofit/>
          </a:bodyPr>
          <a:lstStyle/>
          <a:p>
            <a:pPr marL="305435" indent="-305435">
              <a:spcBef>
                <a:spcPts val="500"/>
              </a:spcBef>
              <a:spcAft>
                <a:spcPts val="500"/>
              </a:spcAft>
              <a:buFont typeface="Wingdings" panose="05020102010507070707" pitchFamily="18" charset="2"/>
              <a:buChar char="§"/>
            </a:pPr>
            <a:r>
              <a:rPr lang="en-US" sz="2800" dirty="0"/>
              <a:t>Onset and continuation of COVID-19 pandemic </a:t>
            </a:r>
            <a:endParaRPr lang="en-US" dirty="0"/>
          </a:p>
          <a:p>
            <a:pPr marL="305435" indent="-305435">
              <a:spcBef>
                <a:spcPts val="500"/>
              </a:spcBef>
              <a:spcAft>
                <a:spcPts val="500"/>
              </a:spcAft>
              <a:buFont typeface="Wingdings" panose="05020102010507070707" pitchFamily="18" charset="2"/>
              <a:buChar char="§"/>
            </a:pPr>
            <a:r>
              <a:rPr lang="en-US" sz="2800" dirty="0"/>
              <a:t>Outstanding volunteer response, moving 26 cats from shelter to foster</a:t>
            </a:r>
          </a:p>
          <a:p>
            <a:pPr marL="305435" indent="-305435">
              <a:spcBef>
                <a:spcPts val="500"/>
              </a:spcBef>
              <a:spcAft>
                <a:spcPts val="500"/>
              </a:spcAft>
              <a:buFont typeface="Wingdings" panose="05020102010507070707" pitchFamily="18" charset="2"/>
              <a:buChar char="§"/>
            </a:pPr>
            <a:r>
              <a:rPr lang="en-US" sz="2800" dirty="0"/>
              <a:t>Our foster program grew as shelter was closed</a:t>
            </a:r>
          </a:p>
          <a:p>
            <a:pPr marL="305435" indent="-305435">
              <a:spcBef>
                <a:spcPts val="500"/>
              </a:spcBef>
              <a:spcAft>
                <a:spcPts val="500"/>
              </a:spcAft>
              <a:buFont typeface="Wingdings" panose="05020102010507070707" pitchFamily="18" charset="2"/>
              <a:buChar char="§"/>
            </a:pPr>
            <a:endParaRPr lang="en-US" sz="2800" dirty="0"/>
          </a:p>
          <a:p>
            <a:pPr marL="457200" lvl="1" indent="0">
              <a:spcBef>
                <a:spcPts val="500"/>
              </a:spcBef>
              <a:spcAft>
                <a:spcPts val="500"/>
              </a:spcAft>
              <a:buNone/>
            </a:pPr>
            <a:endParaRPr lang="en-US" sz="2400" dirty="0"/>
          </a:p>
          <a:p>
            <a:pPr marL="0" indent="0">
              <a:buNone/>
            </a:pPr>
            <a:endParaRPr lang="en-US" sz="6200" dirty="0"/>
          </a:p>
          <a:p>
            <a:pPr marL="305435" indent="-305435"/>
            <a:endParaRPr lang="en-US" sz="6200" dirty="0"/>
          </a:p>
          <a:p>
            <a:pPr marL="305435" indent="-305435"/>
            <a:endParaRPr lang="en-US" sz="6200" dirty="0"/>
          </a:p>
          <a:p>
            <a:pPr marL="457200" lvl="1" indent="0">
              <a:buNone/>
            </a:pPr>
            <a:endParaRPr lang="en-US" sz="5800" dirty="0"/>
          </a:p>
          <a:p>
            <a:pPr marL="0" indent="0">
              <a:buNone/>
            </a:pPr>
            <a:endParaRPr lang="en-US" sz="5800" dirty="0"/>
          </a:p>
          <a:p>
            <a:pPr marL="305435" indent="-305435"/>
            <a:endParaRPr lang="en-US" sz="5800" dirty="0"/>
          </a:p>
          <a:p>
            <a:pPr marL="0" indent="0">
              <a:buNone/>
            </a:pPr>
            <a:endParaRPr lang="en-US" sz="5800" dirty="0"/>
          </a:p>
          <a:p>
            <a:pPr marL="0" indent="0">
              <a:buNone/>
            </a:pPr>
            <a:endParaRPr lang="en-US" sz="3500" dirty="0"/>
          </a:p>
          <a:p>
            <a:pPr marL="305435" indent="-305435"/>
            <a:endParaRPr lang="en-US" dirty="0"/>
          </a:p>
        </p:txBody>
      </p:sp>
      <p:pic>
        <p:nvPicPr>
          <p:cNvPr id="6" name="Graphic 6" descr="Open quotation mark with solid fill">
            <a:extLst>
              <a:ext uri="{FF2B5EF4-FFF2-40B4-BE49-F238E27FC236}">
                <a16:creationId xmlns:a16="http://schemas.microsoft.com/office/drawing/2014/main" id="{0031BFDD-FDB4-4984-86F4-ED48DB06D4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255" y="4576782"/>
            <a:ext cx="914400" cy="914400"/>
          </a:xfrm>
          <a:prstGeom prst="rect">
            <a:avLst/>
          </a:prstGeom>
        </p:spPr>
      </p:pic>
      <p:pic>
        <p:nvPicPr>
          <p:cNvPr id="7" name="Graphic 6" descr="Open quotation mark with solid fill">
            <a:extLst>
              <a:ext uri="{FF2B5EF4-FFF2-40B4-BE49-F238E27FC236}">
                <a16:creationId xmlns:a16="http://schemas.microsoft.com/office/drawing/2014/main" id="{406D5E70-8938-4537-AFC7-AE38053423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1026788" y="5578898"/>
            <a:ext cx="914400" cy="894348"/>
          </a:xfrm>
          <a:prstGeom prst="rect">
            <a:avLst/>
          </a:prstGeom>
        </p:spPr>
      </p:pic>
      <p:sp>
        <p:nvSpPr>
          <p:cNvPr id="9" name="TextBox 8">
            <a:extLst>
              <a:ext uri="{FF2B5EF4-FFF2-40B4-BE49-F238E27FC236}">
                <a16:creationId xmlns:a16="http://schemas.microsoft.com/office/drawing/2014/main" id="{50BB081C-C27A-4AE9-B35B-A61FABD6F6C5}"/>
              </a:ext>
            </a:extLst>
          </p:cNvPr>
          <p:cNvSpPr txBox="1"/>
          <p:nvPr/>
        </p:nvSpPr>
        <p:spPr>
          <a:xfrm>
            <a:off x="1191279" y="4940094"/>
            <a:ext cx="100419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dirty="0">
                <a:solidFill>
                  <a:srgbClr val="95348D"/>
                </a:solidFill>
                <a:latin typeface="Century Gothic"/>
              </a:rPr>
              <a:t>One day, we will be back to a place where we can worry about cat overpopulation again. Right now, it's all hands</a:t>
            </a:r>
            <a:r>
              <a:rPr lang="en-US" sz="2400" b="1" dirty="0">
                <a:solidFill>
                  <a:srgbClr val="FFFFFF"/>
                </a:solidFill>
                <a:latin typeface="Century Gothic"/>
              </a:rPr>
              <a:t>-</a:t>
            </a:r>
            <a:r>
              <a:rPr lang="en-US" sz="2400" b="1" dirty="0">
                <a:solidFill>
                  <a:srgbClr val="95348D"/>
                </a:solidFill>
                <a:latin typeface="Century Gothic"/>
              </a:rPr>
              <a:t>on deck to keep people alive. – </a:t>
            </a:r>
            <a:r>
              <a:rPr lang="en-US" sz="2400" b="1" i="1" dirty="0">
                <a:solidFill>
                  <a:srgbClr val="95348D"/>
                </a:solidFill>
                <a:latin typeface="Century Gothic"/>
              </a:rPr>
              <a:t>Minnesota Department of Health, April 2020</a:t>
            </a:r>
          </a:p>
        </p:txBody>
      </p:sp>
      <p:sp>
        <p:nvSpPr>
          <p:cNvPr id="4" name="Slide Number Placeholder 3">
            <a:extLst>
              <a:ext uri="{FF2B5EF4-FFF2-40B4-BE49-F238E27FC236}">
                <a16:creationId xmlns:a16="http://schemas.microsoft.com/office/drawing/2014/main" id="{90AB45B4-4E5D-4396-92A2-AD741C30B4CC}"/>
              </a:ext>
            </a:extLst>
          </p:cNvPr>
          <p:cNvSpPr>
            <a:spLocks noGrp="1"/>
          </p:cNvSpPr>
          <p:nvPr>
            <p:ph type="sldNum" sz="quarter" idx="12"/>
          </p:nvPr>
        </p:nvSpPr>
        <p:spPr/>
        <p:txBody>
          <a:bodyPr/>
          <a:lstStyle/>
          <a:p>
            <a:fld id="{D57F1E4F-1CFF-5643-939E-217C01CDF565}" type="slidenum">
              <a:rPr lang="en-US" dirty="0"/>
              <a:pPr/>
              <a:t>4</a:t>
            </a:fld>
            <a:endParaRPr lang="en-US" dirty="0"/>
          </a:p>
        </p:txBody>
      </p:sp>
    </p:spTree>
    <p:extLst>
      <p:ext uri="{BB962C8B-B14F-4D97-AF65-F5344CB8AC3E}">
        <p14:creationId xmlns:p14="http://schemas.microsoft.com/office/powerpoint/2010/main" val="391787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AB41-E010-4F5E-A72E-6F3E8B81B05F}"/>
              </a:ext>
            </a:extLst>
          </p:cNvPr>
          <p:cNvSpPr>
            <a:spLocks noGrp="1"/>
          </p:cNvSpPr>
          <p:nvPr>
            <p:ph type="title"/>
          </p:nvPr>
        </p:nvSpPr>
        <p:spPr/>
        <p:txBody>
          <a:bodyPr vert="horz" lIns="91440" tIns="45720" rIns="91440" bIns="45720" rtlCol="0" anchor="ctr">
            <a:normAutofit/>
          </a:bodyPr>
          <a:lstStyle/>
          <a:p>
            <a:pPr algn="ctr"/>
            <a:r>
              <a:rPr lang="en-US" sz="4000" b="1" dirty="0"/>
              <a:t>Operations during COVID-19</a:t>
            </a:r>
            <a:endParaRPr lang="en-US" dirty="0"/>
          </a:p>
        </p:txBody>
      </p:sp>
      <p:sp>
        <p:nvSpPr>
          <p:cNvPr id="3" name="Content Placeholder 2">
            <a:extLst>
              <a:ext uri="{FF2B5EF4-FFF2-40B4-BE49-F238E27FC236}">
                <a16:creationId xmlns:a16="http://schemas.microsoft.com/office/drawing/2014/main" id="{FE3D050A-8EA9-4221-BECA-EDB101284E2C}"/>
              </a:ext>
            </a:extLst>
          </p:cNvPr>
          <p:cNvSpPr>
            <a:spLocks noGrp="1"/>
          </p:cNvSpPr>
          <p:nvPr>
            <p:ph idx="1"/>
          </p:nvPr>
        </p:nvSpPr>
        <p:spPr>
          <a:xfrm>
            <a:off x="920463" y="1888396"/>
            <a:ext cx="11029615" cy="4186303"/>
          </a:xfrm>
        </p:spPr>
        <p:txBody>
          <a:bodyPr vert="horz" lIns="91440" tIns="45720" rIns="91440" bIns="45720" rtlCol="0" anchor="t">
            <a:normAutofit lnSpcReduction="10000"/>
          </a:bodyPr>
          <a:lstStyle/>
          <a:p>
            <a:pPr marL="305435" indent="-305435"/>
            <a:r>
              <a:rPr lang="en-US" sz="2400" dirty="0"/>
              <a:t>Significant upheaval</a:t>
            </a:r>
          </a:p>
          <a:p>
            <a:pPr marL="305435" indent="-305435"/>
            <a:r>
              <a:rPr lang="en-US" sz="2400" dirty="0"/>
              <a:t>Shelter Operations scaled back and then closed</a:t>
            </a:r>
          </a:p>
          <a:p>
            <a:pPr marL="305435" indent="-305435"/>
            <a:r>
              <a:rPr lang="en-US" sz="2400" dirty="0"/>
              <a:t>All Shelter cats adopted or moved to Foster</a:t>
            </a:r>
          </a:p>
          <a:p>
            <a:pPr marL="305435" indent="-305435"/>
            <a:r>
              <a:rPr lang="en-US" sz="2400" dirty="0"/>
              <a:t>Adoptions temporarily halted due to social distancing</a:t>
            </a:r>
          </a:p>
          <a:p>
            <a:pPr marL="305435" indent="-305435"/>
            <a:r>
              <a:rPr lang="en-US" sz="2400" dirty="0"/>
              <a:t>Emergency Intake continues </a:t>
            </a:r>
          </a:p>
          <a:p>
            <a:pPr marL="305435" indent="-305435"/>
            <a:r>
              <a:rPr lang="en-US" sz="2400" dirty="0"/>
              <a:t>Non-essential veterinary procedures halted</a:t>
            </a:r>
          </a:p>
          <a:p>
            <a:pPr marL="305435" indent="-305435"/>
            <a:r>
              <a:rPr lang="en-US" sz="2400" dirty="0"/>
              <a:t>Fundraising events cancelled or re-imagined</a:t>
            </a:r>
          </a:p>
          <a:p>
            <a:pPr marL="305435" indent="-305435"/>
            <a:r>
              <a:rPr lang="en-US" sz="2400" dirty="0"/>
              <a:t>Produced voluntary</a:t>
            </a:r>
            <a:r>
              <a:rPr lang="en-US" sz="2400" dirty="0">
                <a:ea typeface="+mn-lt"/>
                <a:cs typeface="+mn-lt"/>
              </a:rPr>
              <a:t> COVID-19 Preparedness Plan based on MN Dept of Labor guidelines</a:t>
            </a:r>
            <a:endParaRPr lang="en-US" sz="2400" dirty="0"/>
          </a:p>
        </p:txBody>
      </p:sp>
      <p:sp>
        <p:nvSpPr>
          <p:cNvPr id="4" name="Slide Number Placeholder 3">
            <a:extLst>
              <a:ext uri="{FF2B5EF4-FFF2-40B4-BE49-F238E27FC236}">
                <a16:creationId xmlns:a16="http://schemas.microsoft.com/office/drawing/2014/main" id="{1708841A-71EE-4926-BCCB-52AB153CBC75}"/>
              </a:ext>
            </a:extLst>
          </p:cNvPr>
          <p:cNvSpPr>
            <a:spLocks noGrp="1"/>
          </p:cNvSpPr>
          <p:nvPr>
            <p:ph type="sldNum" sz="quarter" idx="12"/>
          </p:nvPr>
        </p:nvSpPr>
        <p:spPr/>
        <p:txBody>
          <a:bodyPr/>
          <a:lstStyle/>
          <a:p>
            <a:fld id="{D57F1E4F-1CFF-5643-939E-217C01CDF565}" type="slidenum">
              <a:rPr lang="en-US" dirty="0"/>
              <a:pPr/>
              <a:t>5</a:t>
            </a:fld>
            <a:endParaRPr lang="en-US" dirty="0"/>
          </a:p>
        </p:txBody>
      </p:sp>
    </p:spTree>
    <p:extLst>
      <p:ext uri="{BB962C8B-B14F-4D97-AF65-F5344CB8AC3E}">
        <p14:creationId xmlns:p14="http://schemas.microsoft.com/office/powerpoint/2010/main" val="302040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968A-FCE1-4C9C-AF21-EDECB31920B6}"/>
              </a:ext>
            </a:extLst>
          </p:cNvPr>
          <p:cNvSpPr>
            <a:spLocks noGrp="1"/>
          </p:cNvSpPr>
          <p:nvPr>
            <p:ph type="title"/>
          </p:nvPr>
        </p:nvSpPr>
        <p:spPr/>
        <p:txBody>
          <a:bodyPr vert="horz" lIns="91440" tIns="45720" rIns="91440" bIns="45720" rtlCol="0" anchor="ctr">
            <a:normAutofit/>
          </a:bodyPr>
          <a:lstStyle/>
          <a:p>
            <a:pPr algn="ctr"/>
            <a:r>
              <a:rPr lang="en-US" sz="4000" b="1" dirty="0">
                <a:ea typeface="+mj-lt"/>
                <a:cs typeface="+mj-lt"/>
              </a:rPr>
              <a:t>Significant Events of 2020, </a:t>
            </a:r>
            <a:r>
              <a:rPr lang="en-US" sz="2000" b="1" dirty="0">
                <a:ea typeface="+mj-lt"/>
                <a:cs typeface="+mj-lt"/>
              </a:rPr>
              <a:t>CONT'D </a:t>
            </a:r>
            <a:endParaRPr lang="en-US" sz="2000" dirty="0"/>
          </a:p>
        </p:txBody>
      </p:sp>
      <p:sp>
        <p:nvSpPr>
          <p:cNvPr id="3" name="Content Placeholder 2">
            <a:extLst>
              <a:ext uri="{FF2B5EF4-FFF2-40B4-BE49-F238E27FC236}">
                <a16:creationId xmlns:a16="http://schemas.microsoft.com/office/drawing/2014/main" id="{D7657032-8AF0-4371-BFDE-26978C8EEAE9}"/>
              </a:ext>
            </a:extLst>
          </p:cNvPr>
          <p:cNvSpPr>
            <a:spLocks noGrp="1"/>
          </p:cNvSpPr>
          <p:nvPr>
            <p:ph idx="1"/>
          </p:nvPr>
        </p:nvSpPr>
        <p:spPr>
          <a:xfrm>
            <a:off x="485942" y="1837596"/>
            <a:ext cx="11220115" cy="3678303"/>
          </a:xfrm>
        </p:spPr>
        <p:txBody>
          <a:bodyPr vert="horz" lIns="91440" tIns="45720" rIns="91440" bIns="45720" rtlCol="0" anchor="t">
            <a:noAutofit/>
          </a:bodyPr>
          <a:lstStyle/>
          <a:p>
            <a:pPr marL="457200" lvl="1" indent="-457200">
              <a:spcBef>
                <a:spcPts val="500"/>
              </a:spcBef>
              <a:spcAft>
                <a:spcPts val="500"/>
              </a:spcAft>
              <a:buFont typeface="Wingdings" panose="05020102010507070707" pitchFamily="18" charset="2"/>
              <a:buChar char="§"/>
            </a:pPr>
            <a:r>
              <a:rPr lang="en-US" sz="3200" dirty="0">
                <a:ea typeface="+mn-lt"/>
                <a:cs typeface="+mn-lt"/>
              </a:rPr>
              <a:t>Challenges of communicating with limited face-to-face time</a:t>
            </a:r>
            <a:endParaRPr lang="en-US" dirty="0">
              <a:ea typeface="+mn-lt"/>
              <a:cs typeface="+mn-lt"/>
            </a:endParaRPr>
          </a:p>
          <a:p>
            <a:pPr marL="457200" lvl="1" indent="-457200">
              <a:spcBef>
                <a:spcPts val="500"/>
              </a:spcBef>
              <a:spcAft>
                <a:spcPts val="500"/>
              </a:spcAft>
              <a:buFont typeface="Wingdings" panose="05020102010507070707" pitchFamily="18" charset="2"/>
              <a:buChar char="§"/>
            </a:pPr>
            <a:r>
              <a:rPr lang="en-US" sz="3200" dirty="0">
                <a:ea typeface="+mn-lt"/>
                <a:cs typeface="+mn-lt"/>
              </a:rPr>
              <a:t>Acceptance of government funds</a:t>
            </a:r>
          </a:p>
          <a:p>
            <a:pPr marL="457200" lvl="1" indent="-457200">
              <a:spcBef>
                <a:spcPts val="500"/>
              </a:spcBef>
              <a:spcAft>
                <a:spcPts val="500"/>
              </a:spcAft>
              <a:buFont typeface="Wingdings" panose="05020102010507070707" pitchFamily="18" charset="2"/>
              <a:buChar char="§"/>
            </a:pPr>
            <a:r>
              <a:rPr lang="en-US" sz="3200" dirty="0">
                <a:ea typeface="+mn-lt"/>
                <a:cs typeface="+mn-lt"/>
              </a:rPr>
              <a:t>New committee members </a:t>
            </a:r>
            <a:endParaRPr lang="en-US" dirty="0">
              <a:ea typeface="+mn-lt"/>
              <a:cs typeface="+mn-lt"/>
            </a:endParaRPr>
          </a:p>
          <a:p>
            <a:pPr marL="727075" lvl="2" indent="-269875">
              <a:spcBef>
                <a:spcPts val="500"/>
              </a:spcBef>
              <a:spcAft>
                <a:spcPts val="500"/>
              </a:spcAft>
              <a:buFont typeface="Wingdings" panose="05020102010507070707" pitchFamily="18" charset="2"/>
              <a:buChar char="§"/>
            </a:pPr>
            <a:r>
              <a:rPr lang="en-US" sz="2400" dirty="0">
                <a:ea typeface="+mn-lt"/>
                <a:cs typeface="+mn-lt"/>
              </a:rPr>
              <a:t>Events – Kaylen Broms  </a:t>
            </a:r>
          </a:p>
          <a:p>
            <a:pPr marL="727075" lvl="2" indent="-269875">
              <a:spcBef>
                <a:spcPts val="500"/>
              </a:spcBef>
              <a:spcAft>
                <a:spcPts val="500"/>
              </a:spcAft>
              <a:buFont typeface="Wingdings" panose="05020102010507070707" pitchFamily="18" charset="2"/>
              <a:buChar char="§"/>
            </a:pPr>
            <a:r>
              <a:rPr lang="en-US" sz="2400" dirty="0">
                <a:ea typeface="+mn-lt"/>
                <a:cs typeface="+mn-lt"/>
              </a:rPr>
              <a:t>Social Media – Hillary Robertson</a:t>
            </a:r>
          </a:p>
          <a:p>
            <a:pPr marL="727075" lvl="2" indent="-269875">
              <a:spcBef>
                <a:spcPts val="500"/>
              </a:spcBef>
              <a:spcAft>
                <a:spcPts val="500"/>
              </a:spcAft>
              <a:buFont typeface="Wingdings" panose="05020102010507070707" pitchFamily="18" charset="2"/>
              <a:buChar char="§"/>
            </a:pPr>
            <a:r>
              <a:rPr lang="en-US" sz="2400" dirty="0">
                <a:ea typeface="+mn-lt"/>
                <a:cs typeface="+mn-lt"/>
              </a:rPr>
              <a:t>Secretary of Board of Directors – Sharon St. Mary</a:t>
            </a:r>
          </a:p>
        </p:txBody>
      </p:sp>
      <p:sp>
        <p:nvSpPr>
          <p:cNvPr id="7" name="TextBox 6">
            <a:extLst>
              <a:ext uri="{FF2B5EF4-FFF2-40B4-BE49-F238E27FC236}">
                <a16:creationId xmlns:a16="http://schemas.microsoft.com/office/drawing/2014/main" id="{9F445E73-1FBB-45D8-A67D-0AF1C302AC18}"/>
              </a:ext>
            </a:extLst>
          </p:cNvPr>
          <p:cNvSpPr txBox="1"/>
          <p:nvPr/>
        </p:nvSpPr>
        <p:spPr>
          <a:xfrm>
            <a:off x="1070964" y="5568410"/>
            <a:ext cx="100419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dirty="0">
                <a:solidFill>
                  <a:srgbClr val="95348D"/>
                </a:solidFill>
                <a:latin typeface="Century Gothic"/>
              </a:rPr>
              <a:t>Cats multiplying in metro back yards as pandemic reduces animal control reach. </a:t>
            </a:r>
            <a:br>
              <a:rPr lang="en-US" sz="2400" b="1" dirty="0">
                <a:solidFill>
                  <a:srgbClr val="95348D"/>
                </a:solidFill>
                <a:latin typeface="Century Gothic"/>
              </a:rPr>
            </a:br>
            <a:r>
              <a:rPr lang="en-US" sz="2400" b="1" i="1" dirty="0">
                <a:solidFill>
                  <a:srgbClr val="95348D"/>
                </a:solidFill>
                <a:latin typeface="Century Gothic"/>
              </a:rPr>
              <a:t>- St. Paul Pioneer Press, April 2021</a:t>
            </a:r>
            <a:endParaRPr lang="en-US" i="1" dirty="0"/>
          </a:p>
        </p:txBody>
      </p:sp>
      <p:pic>
        <p:nvPicPr>
          <p:cNvPr id="9" name="Graphic 6" descr="Open quotation mark with solid fill">
            <a:extLst>
              <a:ext uri="{FF2B5EF4-FFF2-40B4-BE49-F238E27FC236}">
                <a16:creationId xmlns:a16="http://schemas.microsoft.com/office/drawing/2014/main" id="{A3E75BCF-DFEA-4A2E-A3AD-27529B27BD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079" y="5173013"/>
            <a:ext cx="914400" cy="914400"/>
          </a:xfrm>
          <a:prstGeom prst="rect">
            <a:avLst/>
          </a:prstGeom>
        </p:spPr>
      </p:pic>
      <p:pic>
        <p:nvPicPr>
          <p:cNvPr id="11" name="Graphic 10" descr="Open quotation mark with solid fill">
            <a:extLst>
              <a:ext uri="{FF2B5EF4-FFF2-40B4-BE49-F238E27FC236}">
                <a16:creationId xmlns:a16="http://schemas.microsoft.com/office/drawing/2014/main" id="{34C67A9E-0F76-40AC-A835-29E8B44B98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922829" y="5686789"/>
            <a:ext cx="914400" cy="894348"/>
          </a:xfrm>
          <a:prstGeom prst="rect">
            <a:avLst/>
          </a:prstGeom>
        </p:spPr>
      </p:pic>
      <p:sp>
        <p:nvSpPr>
          <p:cNvPr id="4" name="Slide Number Placeholder 3">
            <a:extLst>
              <a:ext uri="{FF2B5EF4-FFF2-40B4-BE49-F238E27FC236}">
                <a16:creationId xmlns:a16="http://schemas.microsoft.com/office/drawing/2014/main" id="{466B8E15-0EB4-4DE0-B435-5D2FE039CFAF}"/>
              </a:ext>
            </a:extLst>
          </p:cNvPr>
          <p:cNvSpPr>
            <a:spLocks noGrp="1"/>
          </p:cNvSpPr>
          <p:nvPr>
            <p:ph type="sldNum" sz="quarter" idx="12"/>
          </p:nvPr>
        </p:nvSpPr>
        <p:spPr>
          <a:xfrm>
            <a:off x="10558300" y="5815769"/>
            <a:ext cx="1052508" cy="365125"/>
          </a:xfrm>
        </p:spPr>
        <p:txBody>
          <a:bodyPr/>
          <a:lstStyle/>
          <a:p>
            <a:fld id="{D57F1E4F-1CFF-5643-939E-217C01CDF565}" type="slidenum">
              <a:rPr lang="en-US" dirty="0"/>
              <a:pPr/>
              <a:t>6</a:t>
            </a:fld>
            <a:endParaRPr lang="en-US" dirty="0"/>
          </a:p>
        </p:txBody>
      </p:sp>
    </p:spTree>
    <p:extLst>
      <p:ext uri="{BB962C8B-B14F-4D97-AF65-F5344CB8AC3E}">
        <p14:creationId xmlns:p14="http://schemas.microsoft.com/office/powerpoint/2010/main" val="246805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4588-C8A4-4E0F-9065-748155493988}"/>
              </a:ext>
            </a:extLst>
          </p:cNvPr>
          <p:cNvSpPr>
            <a:spLocks noGrp="1"/>
          </p:cNvSpPr>
          <p:nvPr>
            <p:ph type="title"/>
          </p:nvPr>
        </p:nvSpPr>
        <p:spPr/>
        <p:txBody>
          <a:bodyPr vert="horz" lIns="91440" tIns="45720" rIns="91440" bIns="45720" rtlCol="0" anchor="ctr">
            <a:normAutofit/>
          </a:bodyPr>
          <a:lstStyle/>
          <a:p>
            <a:pPr algn="ctr"/>
            <a:r>
              <a:rPr lang="en-US" sz="4000" b="1" dirty="0">
                <a:ea typeface="+mj-lt"/>
                <a:cs typeface="+mj-lt"/>
              </a:rPr>
              <a:t>Significant Events of 2020, </a:t>
            </a:r>
            <a:r>
              <a:rPr lang="en-US" sz="2000" b="1" dirty="0">
                <a:ea typeface="+mj-lt"/>
                <a:cs typeface="+mj-lt"/>
              </a:rPr>
              <a:t>CONT'D </a:t>
            </a:r>
            <a:endParaRPr lang="en-US" sz="2000" dirty="0"/>
          </a:p>
        </p:txBody>
      </p:sp>
      <p:sp>
        <p:nvSpPr>
          <p:cNvPr id="3" name="Content Placeholder 2">
            <a:extLst>
              <a:ext uri="{FF2B5EF4-FFF2-40B4-BE49-F238E27FC236}">
                <a16:creationId xmlns:a16="http://schemas.microsoft.com/office/drawing/2014/main" id="{A8D64E65-2492-44D1-9CF1-F3B836820AD2}"/>
              </a:ext>
            </a:extLst>
          </p:cNvPr>
          <p:cNvSpPr>
            <a:spLocks noGrp="1"/>
          </p:cNvSpPr>
          <p:nvPr>
            <p:ph idx="1"/>
          </p:nvPr>
        </p:nvSpPr>
        <p:spPr>
          <a:xfrm>
            <a:off x="463216" y="1589094"/>
            <a:ext cx="11258550" cy="3938867"/>
          </a:xfrm>
        </p:spPr>
        <p:txBody>
          <a:bodyPr vert="horz" lIns="91440" tIns="45720" rIns="91440" bIns="45720" rtlCol="0" anchor="ctr">
            <a:noAutofit/>
          </a:bodyPr>
          <a:lstStyle/>
          <a:p>
            <a:pPr marL="305435" indent="-305435">
              <a:spcBef>
                <a:spcPts val="500"/>
              </a:spcBef>
              <a:spcAft>
                <a:spcPts val="500"/>
              </a:spcAft>
              <a:buFont typeface="Wingdings,Sans-Serif" panose="05020102010507070707" pitchFamily="18" charset="2"/>
              <a:buChar char="§"/>
            </a:pPr>
            <a:r>
              <a:rPr lang="en-US" sz="3200" dirty="0">
                <a:ea typeface="+mn-lt"/>
                <a:cs typeface="+mn-lt"/>
              </a:rPr>
              <a:t>Challenges with hiring a certified veterinary technician</a:t>
            </a:r>
          </a:p>
          <a:p>
            <a:pPr marL="305435" indent="-305435">
              <a:spcBef>
                <a:spcPts val="500"/>
              </a:spcBef>
              <a:spcAft>
                <a:spcPts val="500"/>
              </a:spcAft>
              <a:buFont typeface="Wingdings,Sans-Serif" panose="05020102010507070707" pitchFamily="18" charset="2"/>
              <a:buChar char="§"/>
            </a:pPr>
            <a:r>
              <a:rPr lang="en-US" sz="3200" dirty="0">
                <a:ea typeface="+mn-lt"/>
                <a:cs typeface="+mn-lt"/>
              </a:rPr>
              <a:t>Expanded the use of videos to tell our story</a:t>
            </a:r>
            <a:endParaRPr lang="en-US" sz="5800" dirty="0">
              <a:ea typeface="+mn-lt"/>
              <a:cs typeface="+mn-lt"/>
            </a:endParaRPr>
          </a:p>
          <a:p>
            <a:pPr marL="305435" indent="-305435">
              <a:spcBef>
                <a:spcPts val="500"/>
              </a:spcBef>
              <a:spcAft>
                <a:spcPts val="500"/>
              </a:spcAft>
              <a:buFont typeface="Wingdings,Sans-Serif" panose="05020102010507070707" pitchFamily="18" charset="2"/>
              <a:buChar char="§"/>
            </a:pPr>
            <a:r>
              <a:rPr lang="en-US" sz="3200" dirty="0">
                <a:ea typeface="+mn-lt"/>
                <a:cs typeface="+mn-lt"/>
              </a:rPr>
              <a:t>In February we added a </a:t>
            </a:r>
            <a:r>
              <a:rPr lang="en-US" sz="3200" b="1" dirty="0">
                <a:solidFill>
                  <a:srgbClr val="95348D"/>
                </a:solidFill>
                <a:ea typeface="+mn-lt"/>
                <a:cs typeface="+mn-lt"/>
              </a:rPr>
              <a:t>Volunteer Assistance Program</a:t>
            </a:r>
            <a:r>
              <a:rPr lang="en-US" sz="3200" dirty="0">
                <a:ea typeface="+mn-lt"/>
                <a:cs typeface="+mn-lt"/>
              </a:rPr>
              <a:t>, for help with life’s challenges</a:t>
            </a:r>
            <a:endParaRPr lang="en-US" sz="5800" dirty="0">
              <a:ea typeface="+mn-lt"/>
              <a:cs typeface="+mn-lt"/>
            </a:endParaRPr>
          </a:p>
          <a:p>
            <a:pPr marL="781685" lvl="1" indent="-305435">
              <a:spcBef>
                <a:spcPts val="500"/>
              </a:spcBef>
              <a:spcAft>
                <a:spcPts val="500"/>
              </a:spcAft>
              <a:buFont typeface="Wingdings" panose="05020102010507070707" pitchFamily="18" charset="2"/>
              <a:buChar char="§"/>
            </a:pPr>
            <a:r>
              <a:rPr lang="en-US" sz="3000" dirty="0">
                <a:ea typeface="+mn-lt"/>
                <a:cs typeface="+mn-lt"/>
              </a:rPr>
              <a:t>If you need help, call 1-866-326-7194 or visit </a:t>
            </a:r>
            <a:r>
              <a:rPr lang="en-US" sz="3000" dirty="0">
                <a:solidFill>
                  <a:srgbClr val="95348D"/>
                </a:solidFill>
                <a:ea typeface="+mn-lt"/>
                <a:cs typeface="+mn-lt"/>
                <a:hlinkClick r:id="rId3">
                  <a:extLst>
                    <a:ext uri="{A12FA001-AC4F-418D-AE19-62706E023703}">
                      <ahyp:hlinkClr xmlns:ahyp="http://schemas.microsoft.com/office/drawing/2018/hyperlinkcolor" val="tx"/>
                    </a:ext>
                  </a:extLst>
                </a:hlinkClick>
              </a:rPr>
              <a:t>www.hpeap.com</a:t>
            </a:r>
            <a:r>
              <a:rPr lang="en-US" sz="3000" dirty="0">
                <a:solidFill>
                  <a:srgbClr val="95348D"/>
                </a:solidFill>
                <a:ea typeface="+mn-lt"/>
                <a:cs typeface="+mn-lt"/>
              </a:rPr>
              <a:t> </a:t>
            </a:r>
            <a:br>
              <a:rPr lang="en-US" sz="3000" dirty="0">
                <a:solidFill>
                  <a:srgbClr val="95348D"/>
                </a:solidFill>
                <a:ea typeface="+mn-lt"/>
                <a:cs typeface="+mn-lt"/>
              </a:rPr>
            </a:br>
            <a:r>
              <a:rPr lang="en-US" sz="3000" dirty="0">
                <a:ea typeface="+mn-lt"/>
                <a:cs typeface="+mn-lt"/>
              </a:rPr>
              <a:t>PW: feline</a:t>
            </a:r>
            <a:endParaRPr lang="en-US" dirty="0"/>
          </a:p>
        </p:txBody>
      </p:sp>
      <p:pic>
        <p:nvPicPr>
          <p:cNvPr id="5" name="Graphic 4" descr="Open quotation mark with solid fill">
            <a:extLst>
              <a:ext uri="{FF2B5EF4-FFF2-40B4-BE49-F238E27FC236}">
                <a16:creationId xmlns:a16="http://schemas.microsoft.com/office/drawing/2014/main" id="{3596A886-0FFF-4981-A23D-3C1AD2F189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598998" y="5725951"/>
            <a:ext cx="914400" cy="894348"/>
          </a:xfrm>
          <a:prstGeom prst="rect">
            <a:avLst/>
          </a:prstGeom>
        </p:spPr>
      </p:pic>
      <p:pic>
        <p:nvPicPr>
          <p:cNvPr id="6" name="Graphic 5" descr="Open quotation mark with solid fill">
            <a:extLst>
              <a:ext uri="{FF2B5EF4-FFF2-40B4-BE49-F238E27FC236}">
                <a16:creationId xmlns:a16="http://schemas.microsoft.com/office/drawing/2014/main" id="{EF1B7978-235E-4683-ABA7-9224AE7CD5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472" y="5010740"/>
            <a:ext cx="914400" cy="894348"/>
          </a:xfrm>
          <a:prstGeom prst="rect">
            <a:avLst/>
          </a:prstGeom>
        </p:spPr>
      </p:pic>
      <p:sp>
        <p:nvSpPr>
          <p:cNvPr id="9" name="TextBox 8">
            <a:extLst>
              <a:ext uri="{FF2B5EF4-FFF2-40B4-BE49-F238E27FC236}">
                <a16:creationId xmlns:a16="http://schemas.microsoft.com/office/drawing/2014/main" id="{327252DB-C6A3-4A0B-AD3A-E14AEEA0FFC4}"/>
              </a:ext>
            </a:extLst>
          </p:cNvPr>
          <p:cNvSpPr txBox="1"/>
          <p:nvPr/>
        </p:nvSpPr>
        <p:spPr>
          <a:xfrm>
            <a:off x="1271491" y="5441409"/>
            <a:ext cx="964091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dirty="0">
                <a:solidFill>
                  <a:srgbClr val="95348D"/>
                </a:solidFill>
                <a:latin typeface="Century Gothic"/>
              </a:rPr>
              <a:t>In the past, we suspended operations in the shelter due to a </a:t>
            </a:r>
            <a:r>
              <a:rPr lang="en-US" sz="2400" b="1" i="1" dirty="0">
                <a:solidFill>
                  <a:srgbClr val="95348D"/>
                </a:solidFill>
                <a:latin typeface="Century Gothic"/>
              </a:rPr>
              <a:t>cat</a:t>
            </a:r>
            <a:r>
              <a:rPr lang="en-US" sz="2400" b="1" dirty="0">
                <a:solidFill>
                  <a:srgbClr val="95348D"/>
                </a:solidFill>
                <a:latin typeface="Century Gothic"/>
              </a:rPr>
              <a:t> disease...now, we have a </a:t>
            </a:r>
            <a:r>
              <a:rPr lang="en-US" sz="2400" b="1" i="1" dirty="0">
                <a:solidFill>
                  <a:srgbClr val="95348D"/>
                </a:solidFill>
                <a:latin typeface="Century Gothic"/>
              </a:rPr>
              <a:t>human</a:t>
            </a:r>
            <a:r>
              <a:rPr lang="en-US" sz="2400" b="1" dirty="0">
                <a:solidFill>
                  <a:srgbClr val="95348D"/>
                </a:solidFill>
                <a:latin typeface="Century Gothic"/>
              </a:rPr>
              <a:t> disease. </a:t>
            </a:r>
            <a:endParaRPr lang="en-US" dirty="0"/>
          </a:p>
          <a:p>
            <a:pPr algn="l"/>
            <a:endParaRPr lang="en-US" dirty="0"/>
          </a:p>
        </p:txBody>
      </p:sp>
      <p:sp>
        <p:nvSpPr>
          <p:cNvPr id="4" name="Slide Number Placeholder 3">
            <a:extLst>
              <a:ext uri="{FF2B5EF4-FFF2-40B4-BE49-F238E27FC236}">
                <a16:creationId xmlns:a16="http://schemas.microsoft.com/office/drawing/2014/main" id="{C99A819C-B519-412B-85E8-DF469E5F60FD}"/>
              </a:ext>
            </a:extLst>
          </p:cNvPr>
          <p:cNvSpPr>
            <a:spLocks noGrp="1"/>
          </p:cNvSpPr>
          <p:nvPr>
            <p:ph type="sldNum" sz="quarter" idx="12"/>
          </p:nvPr>
        </p:nvSpPr>
        <p:spPr/>
        <p:txBody>
          <a:bodyPr/>
          <a:lstStyle/>
          <a:p>
            <a:fld id="{D57F1E4F-1CFF-5643-939E-217C01CDF565}" type="slidenum">
              <a:rPr lang="en-US" dirty="0"/>
              <a:pPr/>
              <a:t>7</a:t>
            </a:fld>
            <a:endParaRPr lang="en-US" dirty="0"/>
          </a:p>
        </p:txBody>
      </p:sp>
    </p:spTree>
    <p:extLst>
      <p:ext uri="{BB962C8B-B14F-4D97-AF65-F5344CB8AC3E}">
        <p14:creationId xmlns:p14="http://schemas.microsoft.com/office/powerpoint/2010/main" val="14292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4588-C8A4-4E0F-9065-748155493988}"/>
              </a:ext>
            </a:extLst>
          </p:cNvPr>
          <p:cNvSpPr>
            <a:spLocks noGrp="1"/>
          </p:cNvSpPr>
          <p:nvPr>
            <p:ph type="title"/>
          </p:nvPr>
        </p:nvSpPr>
        <p:spPr>
          <a:xfrm>
            <a:off x="522681" y="664056"/>
            <a:ext cx="11221477" cy="1013800"/>
          </a:xfrm>
        </p:spPr>
        <p:txBody>
          <a:bodyPr vert="horz" lIns="91440" tIns="45720" rIns="91440" bIns="45720" rtlCol="0" anchor="ctr">
            <a:noAutofit/>
          </a:bodyPr>
          <a:lstStyle/>
          <a:p>
            <a:pPr algn="ctr"/>
            <a:r>
              <a:rPr lang="en-US" sz="4000" b="1" dirty="0">
                <a:ea typeface="+mj-lt"/>
                <a:cs typeface="+mj-lt"/>
              </a:rPr>
              <a:t>VOLUNTARY REPORTING</a:t>
            </a:r>
            <a:endParaRPr lang="en-US" sz="2000" b="1" dirty="0">
              <a:ea typeface="+mj-lt"/>
              <a:cs typeface="+mj-lt"/>
            </a:endParaRPr>
          </a:p>
        </p:txBody>
      </p:sp>
      <p:sp>
        <p:nvSpPr>
          <p:cNvPr id="3" name="Slide Number Placeholder 2">
            <a:extLst>
              <a:ext uri="{FF2B5EF4-FFF2-40B4-BE49-F238E27FC236}">
                <a16:creationId xmlns:a16="http://schemas.microsoft.com/office/drawing/2014/main" id="{499850BC-EE5C-4FAD-8944-320545810484}"/>
              </a:ext>
            </a:extLst>
          </p:cNvPr>
          <p:cNvSpPr>
            <a:spLocks noGrp="1"/>
          </p:cNvSpPr>
          <p:nvPr>
            <p:ph type="sldNum" sz="quarter" idx="12"/>
          </p:nvPr>
        </p:nvSpPr>
        <p:spPr/>
        <p:txBody>
          <a:bodyPr/>
          <a:lstStyle/>
          <a:p>
            <a:fld id="{D57F1E4F-1CFF-5643-939E-217C01CDF565}" type="slidenum">
              <a:rPr lang="en-US" dirty="0"/>
              <a:pPr/>
              <a:t>8</a:t>
            </a:fld>
            <a:endParaRPr lang="en-US" dirty="0"/>
          </a:p>
        </p:txBody>
      </p:sp>
      <p:sp>
        <p:nvSpPr>
          <p:cNvPr id="10" name="Content Placeholder 2">
            <a:extLst>
              <a:ext uri="{FF2B5EF4-FFF2-40B4-BE49-F238E27FC236}">
                <a16:creationId xmlns:a16="http://schemas.microsoft.com/office/drawing/2014/main" id="{FC551245-E6F4-40E1-8703-B6B16AEABD98}"/>
              </a:ext>
            </a:extLst>
          </p:cNvPr>
          <p:cNvSpPr txBox="1">
            <a:spLocks/>
          </p:cNvSpPr>
          <p:nvPr/>
        </p:nvSpPr>
        <p:spPr>
          <a:xfrm>
            <a:off x="485942" y="1864490"/>
            <a:ext cx="11220115" cy="3678303"/>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57200" lvl="1" indent="-457200">
              <a:spcBef>
                <a:spcPts val="500"/>
              </a:spcBef>
              <a:spcAft>
                <a:spcPts val="500"/>
              </a:spcAft>
              <a:buFont typeface="Wingdings" panose="05020102010507070707" pitchFamily="18" charset="2"/>
              <a:buChar char="§"/>
            </a:pPr>
            <a:r>
              <a:rPr lang="en-US" sz="3200" dirty="0">
                <a:ea typeface="+mn-lt"/>
                <a:cs typeface="+mn-lt"/>
              </a:rPr>
              <a:t>We share data with several organizations:</a:t>
            </a:r>
          </a:p>
          <a:p>
            <a:pPr marL="727075" lvl="2" indent="-269875">
              <a:spcBef>
                <a:spcPts val="500"/>
              </a:spcBef>
              <a:spcAft>
                <a:spcPts val="500"/>
              </a:spcAft>
              <a:buFont typeface="Wingdings" panose="05020102010507070707" pitchFamily="18" charset="2"/>
              <a:buChar char="§"/>
            </a:pPr>
            <a:r>
              <a:rPr lang="en-US" sz="2400" dirty="0">
                <a:solidFill>
                  <a:srgbClr val="95348D"/>
                </a:solidFill>
                <a:ea typeface="+mn-lt"/>
                <a:cs typeface="+mn-lt"/>
                <a:hlinkClick r:id="rId3">
                  <a:extLst>
                    <a:ext uri="{A12FA001-AC4F-418D-AE19-62706E023703}">
                      <ahyp:hlinkClr xmlns:ahyp="http://schemas.microsoft.com/office/drawing/2018/hyperlinkcolor" val="tx"/>
                    </a:ext>
                  </a:extLst>
                </a:hlinkClick>
              </a:rPr>
              <a:t>Charities Review Council</a:t>
            </a:r>
            <a:endParaRPr lang="en-US" sz="2400" dirty="0">
              <a:solidFill>
                <a:srgbClr val="95348D"/>
              </a:solidFill>
              <a:ea typeface="+mn-lt"/>
              <a:cs typeface="+mn-lt"/>
            </a:endParaRPr>
          </a:p>
          <a:p>
            <a:pPr marL="727075" lvl="2" indent="-269875">
              <a:spcBef>
                <a:spcPts val="500"/>
              </a:spcBef>
              <a:spcAft>
                <a:spcPts val="500"/>
              </a:spcAft>
              <a:buFont typeface="Wingdings" panose="05020102010507070707" pitchFamily="18" charset="2"/>
              <a:buChar char="§"/>
            </a:pPr>
            <a:r>
              <a:rPr lang="en-US" sz="2400" dirty="0">
                <a:solidFill>
                  <a:srgbClr val="95348D"/>
                </a:solidFill>
                <a:ea typeface="+mn-lt"/>
                <a:cs typeface="+mn-lt"/>
                <a:hlinkClick r:id="rId4">
                  <a:extLst>
                    <a:ext uri="{A12FA001-AC4F-418D-AE19-62706E023703}">
                      <ahyp:hlinkClr xmlns:ahyp="http://schemas.microsoft.com/office/drawing/2018/hyperlinkcolor" val="tx"/>
                    </a:ext>
                  </a:extLst>
                </a:hlinkClick>
              </a:rPr>
              <a:t>GiveMN</a:t>
            </a:r>
            <a:endParaRPr lang="en-US" sz="2400" dirty="0">
              <a:solidFill>
                <a:srgbClr val="95348D"/>
              </a:solidFill>
              <a:ea typeface="+mn-lt"/>
              <a:cs typeface="+mn-lt"/>
            </a:endParaRPr>
          </a:p>
          <a:p>
            <a:pPr marL="727075" lvl="2" indent="-269875">
              <a:spcBef>
                <a:spcPts val="500"/>
              </a:spcBef>
              <a:spcAft>
                <a:spcPts val="500"/>
              </a:spcAft>
              <a:buFont typeface="Wingdings" panose="05020102010507070707" pitchFamily="18" charset="2"/>
              <a:buChar char="§"/>
            </a:pPr>
            <a:r>
              <a:rPr lang="en-US" sz="2400" dirty="0">
                <a:solidFill>
                  <a:srgbClr val="95348D"/>
                </a:solidFill>
                <a:ea typeface="+mn-lt"/>
                <a:cs typeface="+mn-lt"/>
                <a:hlinkClick r:id="rId5">
                  <a:extLst>
                    <a:ext uri="{A12FA001-AC4F-418D-AE19-62706E023703}">
                      <ahyp:hlinkClr xmlns:ahyp="http://schemas.microsoft.com/office/drawing/2018/hyperlinkcolor" val="tx"/>
                    </a:ext>
                  </a:extLst>
                </a:hlinkClick>
              </a:rPr>
              <a:t>Network for Good</a:t>
            </a:r>
            <a:endParaRPr lang="en-US" sz="2400" dirty="0">
              <a:solidFill>
                <a:srgbClr val="95348D"/>
              </a:solidFill>
              <a:ea typeface="+mn-lt"/>
              <a:cs typeface="+mn-lt"/>
            </a:endParaRPr>
          </a:p>
          <a:p>
            <a:pPr marL="727075" lvl="2" indent="-269875">
              <a:spcBef>
                <a:spcPts val="500"/>
              </a:spcBef>
              <a:spcAft>
                <a:spcPts val="500"/>
              </a:spcAft>
              <a:buFont typeface="Wingdings" panose="05020102010507070707" pitchFamily="18" charset="2"/>
              <a:buChar char="§"/>
            </a:pPr>
            <a:r>
              <a:rPr lang="en-US" sz="2400" dirty="0">
                <a:solidFill>
                  <a:srgbClr val="95348D"/>
                </a:solidFill>
                <a:ea typeface="+mn-lt"/>
                <a:cs typeface="+mn-lt"/>
                <a:hlinkClick r:id="rId6">
                  <a:extLst>
                    <a:ext uri="{A12FA001-AC4F-418D-AE19-62706E023703}">
                      <ahyp:hlinkClr xmlns:ahyp="http://schemas.microsoft.com/office/drawing/2018/hyperlinkcolor" val="tx"/>
                    </a:ext>
                  </a:extLst>
                </a:hlinkClick>
              </a:rPr>
              <a:t>Guidestar</a:t>
            </a:r>
            <a:endParaRPr lang="en-US" sz="2400" dirty="0">
              <a:solidFill>
                <a:srgbClr val="95348D"/>
              </a:solidFill>
              <a:ea typeface="+mn-lt"/>
              <a:cs typeface="+mn-lt"/>
            </a:endParaRPr>
          </a:p>
          <a:p>
            <a:pPr marL="727075" lvl="2" indent="-269875">
              <a:spcBef>
                <a:spcPts val="500"/>
              </a:spcBef>
              <a:spcAft>
                <a:spcPts val="500"/>
              </a:spcAft>
              <a:buFont typeface="Wingdings" panose="05020102010507070707" pitchFamily="18" charset="2"/>
              <a:buChar char="§"/>
            </a:pPr>
            <a:r>
              <a:rPr lang="en-US" sz="2400" dirty="0">
                <a:solidFill>
                  <a:srgbClr val="95348D"/>
                </a:solidFill>
                <a:ea typeface="+mn-lt"/>
                <a:cs typeface="+mn-lt"/>
                <a:hlinkClick r:id="rId7">
                  <a:extLst>
                    <a:ext uri="{A12FA001-AC4F-418D-AE19-62706E023703}">
                      <ahyp:hlinkClr xmlns:ahyp="http://schemas.microsoft.com/office/drawing/2018/hyperlinkcolor" val="tx"/>
                    </a:ext>
                  </a:extLst>
                </a:hlinkClick>
              </a:rPr>
              <a:t>Charity Navigator</a:t>
            </a:r>
            <a:endParaRPr lang="en-US" sz="2400" dirty="0">
              <a:solidFill>
                <a:srgbClr val="95348D"/>
              </a:solidFill>
              <a:ea typeface="+mn-lt"/>
              <a:cs typeface="+mn-lt"/>
            </a:endParaRPr>
          </a:p>
          <a:p>
            <a:pPr marL="727075" lvl="2" indent="-269875">
              <a:spcBef>
                <a:spcPts val="500"/>
              </a:spcBef>
              <a:spcAft>
                <a:spcPts val="500"/>
              </a:spcAft>
              <a:buFont typeface="Wingdings" panose="05020102010507070707" pitchFamily="18" charset="2"/>
              <a:buChar char="§"/>
            </a:pPr>
            <a:r>
              <a:rPr lang="en-US" sz="2400" dirty="0">
                <a:solidFill>
                  <a:srgbClr val="95348D"/>
                </a:solidFill>
                <a:ea typeface="+mn-lt"/>
                <a:cs typeface="+mn-lt"/>
                <a:hlinkClick r:id="rId8">
                  <a:extLst>
                    <a:ext uri="{A12FA001-AC4F-418D-AE19-62706E023703}">
                      <ahyp:hlinkClr xmlns:ahyp="http://schemas.microsoft.com/office/drawing/2018/hyperlinkcolor" val="tx"/>
                    </a:ext>
                  </a:extLst>
                </a:hlinkClick>
              </a:rPr>
              <a:t>Shelter Animal Counts</a:t>
            </a:r>
            <a:r>
              <a:rPr lang="en-US" sz="2400" dirty="0">
                <a:ea typeface="+mn-lt"/>
                <a:cs typeface="+mn-lt"/>
              </a:rPr>
              <a:t> maintains </a:t>
            </a:r>
            <a:r>
              <a:rPr lang="en-US" sz="2400" b="1" dirty="0">
                <a:ea typeface="+mn-lt"/>
                <a:cs typeface="+mn-lt"/>
              </a:rPr>
              <a:t>The National Database </a:t>
            </a:r>
            <a:r>
              <a:rPr lang="en-US" sz="2400" dirty="0">
                <a:ea typeface="+mn-lt"/>
                <a:cs typeface="+mn-lt"/>
              </a:rPr>
              <a:t>of shelter (and foster) animal statistics, providing facts and enabling insights that save lives.</a:t>
            </a:r>
            <a:endParaRPr lang="en-US" sz="2400" b="1" dirty="0">
              <a:ea typeface="+mn-lt"/>
              <a:cs typeface="+mn-lt"/>
            </a:endParaRPr>
          </a:p>
        </p:txBody>
      </p:sp>
    </p:spTree>
    <p:extLst>
      <p:ext uri="{BB962C8B-B14F-4D97-AF65-F5344CB8AC3E}">
        <p14:creationId xmlns:p14="http://schemas.microsoft.com/office/powerpoint/2010/main" val="3731082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6FF9-F026-4DC8-B818-804828933215}"/>
              </a:ext>
            </a:extLst>
          </p:cNvPr>
          <p:cNvSpPr>
            <a:spLocks noGrp="1"/>
          </p:cNvSpPr>
          <p:nvPr>
            <p:ph type="title"/>
          </p:nvPr>
        </p:nvSpPr>
        <p:spPr>
          <a:xfrm>
            <a:off x="504372" y="751263"/>
            <a:ext cx="11249615" cy="891162"/>
          </a:xfrm>
        </p:spPr>
        <p:txBody>
          <a:bodyPr vert="horz" lIns="91440" tIns="45720" rIns="91440" bIns="45720" rtlCol="0" anchor="ctr">
            <a:normAutofit/>
          </a:bodyPr>
          <a:lstStyle/>
          <a:p>
            <a:pPr algn="ctr"/>
            <a:r>
              <a:rPr lang="en-US" sz="4000" b="1" dirty="0"/>
              <a:t>Shelter animal counts (SAC)</a:t>
            </a:r>
            <a:endParaRPr lang="en-US" dirty="0"/>
          </a:p>
        </p:txBody>
      </p:sp>
      <p:sp>
        <p:nvSpPr>
          <p:cNvPr id="3" name="Content Placeholder 2">
            <a:extLst>
              <a:ext uri="{FF2B5EF4-FFF2-40B4-BE49-F238E27FC236}">
                <a16:creationId xmlns:a16="http://schemas.microsoft.com/office/drawing/2014/main" id="{D1987040-8A22-4A06-B06D-094D602FF8C4}"/>
              </a:ext>
            </a:extLst>
          </p:cNvPr>
          <p:cNvSpPr>
            <a:spLocks noGrp="1"/>
          </p:cNvSpPr>
          <p:nvPr>
            <p:ph idx="1"/>
          </p:nvPr>
        </p:nvSpPr>
        <p:spPr>
          <a:xfrm>
            <a:off x="387351" y="4773969"/>
            <a:ext cx="11203404" cy="483251"/>
          </a:xfrm>
        </p:spPr>
        <p:txBody>
          <a:bodyPr vert="horz" lIns="91440" tIns="45720" rIns="91440" bIns="45720" rtlCol="0" anchor="t">
            <a:noAutofit/>
          </a:bodyPr>
          <a:lstStyle/>
          <a:p>
            <a:pPr marL="0" indent="0">
              <a:buNone/>
            </a:pPr>
            <a:endParaRPr lang="en-US" baseline="30000" dirty="0">
              <a:solidFill>
                <a:srgbClr val="95348D"/>
              </a:solidFill>
            </a:endParaRPr>
          </a:p>
          <a:p>
            <a:pPr marL="0" indent="0">
              <a:buNone/>
            </a:pPr>
            <a:endParaRPr lang="en-US" dirty="0">
              <a:solidFill>
                <a:srgbClr val="95348D"/>
              </a:solidFill>
            </a:endParaRPr>
          </a:p>
        </p:txBody>
      </p:sp>
      <p:graphicFrame>
        <p:nvGraphicFramePr>
          <p:cNvPr id="5" name="Table 5">
            <a:extLst>
              <a:ext uri="{FF2B5EF4-FFF2-40B4-BE49-F238E27FC236}">
                <a16:creationId xmlns:a16="http://schemas.microsoft.com/office/drawing/2014/main" id="{A9A5FF1A-298A-4A31-A5BD-6C8B9450C9CD}"/>
              </a:ext>
            </a:extLst>
          </p:cNvPr>
          <p:cNvGraphicFramePr>
            <a:graphicFrameLocks noGrp="1"/>
          </p:cNvGraphicFramePr>
          <p:nvPr>
            <p:extLst>
              <p:ext uri="{D42A27DB-BD31-4B8C-83A1-F6EECF244321}">
                <p14:modId xmlns:p14="http://schemas.microsoft.com/office/powerpoint/2010/main" val="2314816979"/>
              </p:ext>
            </p:extLst>
          </p:nvPr>
        </p:nvGraphicFramePr>
        <p:xfrm>
          <a:off x="910154" y="2720745"/>
          <a:ext cx="10157797" cy="3198354"/>
        </p:xfrm>
        <a:graphic>
          <a:graphicData uri="http://schemas.openxmlformats.org/drawingml/2006/table">
            <a:tbl>
              <a:tblPr firstRow="1" bandRow="1">
                <a:tableStyleId>{5DA37D80-6434-44D0-A028-1B22A696006F}</a:tableStyleId>
              </a:tblPr>
              <a:tblGrid>
                <a:gridCol w="1190752">
                  <a:extLst>
                    <a:ext uri="{9D8B030D-6E8A-4147-A177-3AD203B41FA5}">
                      <a16:colId xmlns:a16="http://schemas.microsoft.com/office/drawing/2014/main" val="1905366243"/>
                    </a:ext>
                  </a:extLst>
                </a:gridCol>
                <a:gridCol w="678802">
                  <a:extLst>
                    <a:ext uri="{9D8B030D-6E8A-4147-A177-3AD203B41FA5}">
                      <a16:colId xmlns:a16="http://schemas.microsoft.com/office/drawing/2014/main" val="721887154"/>
                    </a:ext>
                  </a:extLst>
                </a:gridCol>
                <a:gridCol w="1163666">
                  <a:extLst>
                    <a:ext uri="{9D8B030D-6E8A-4147-A177-3AD203B41FA5}">
                      <a16:colId xmlns:a16="http://schemas.microsoft.com/office/drawing/2014/main" val="830896407"/>
                    </a:ext>
                  </a:extLst>
                </a:gridCol>
                <a:gridCol w="1244474">
                  <a:extLst>
                    <a:ext uri="{9D8B030D-6E8A-4147-A177-3AD203B41FA5}">
                      <a16:colId xmlns:a16="http://schemas.microsoft.com/office/drawing/2014/main" val="3658836393"/>
                    </a:ext>
                  </a:extLst>
                </a:gridCol>
                <a:gridCol w="872745">
                  <a:extLst>
                    <a:ext uri="{9D8B030D-6E8A-4147-A177-3AD203B41FA5}">
                      <a16:colId xmlns:a16="http://schemas.microsoft.com/office/drawing/2014/main" val="3720084329"/>
                    </a:ext>
                  </a:extLst>
                </a:gridCol>
                <a:gridCol w="1092707">
                  <a:extLst>
                    <a:ext uri="{9D8B030D-6E8A-4147-A177-3AD203B41FA5}">
                      <a16:colId xmlns:a16="http://schemas.microsoft.com/office/drawing/2014/main" val="3790696403"/>
                    </a:ext>
                  </a:extLst>
                </a:gridCol>
                <a:gridCol w="940089">
                  <a:extLst>
                    <a:ext uri="{9D8B030D-6E8A-4147-A177-3AD203B41FA5}">
                      <a16:colId xmlns:a16="http://schemas.microsoft.com/office/drawing/2014/main" val="2759103434"/>
                    </a:ext>
                  </a:extLst>
                </a:gridCol>
                <a:gridCol w="1179826">
                  <a:extLst>
                    <a:ext uri="{9D8B030D-6E8A-4147-A177-3AD203B41FA5}">
                      <a16:colId xmlns:a16="http://schemas.microsoft.com/office/drawing/2014/main" val="1216076961"/>
                    </a:ext>
                  </a:extLst>
                </a:gridCol>
                <a:gridCol w="761282">
                  <a:extLst>
                    <a:ext uri="{9D8B030D-6E8A-4147-A177-3AD203B41FA5}">
                      <a16:colId xmlns:a16="http://schemas.microsoft.com/office/drawing/2014/main" val="2886930863"/>
                    </a:ext>
                  </a:extLst>
                </a:gridCol>
                <a:gridCol w="1033454">
                  <a:extLst>
                    <a:ext uri="{9D8B030D-6E8A-4147-A177-3AD203B41FA5}">
                      <a16:colId xmlns:a16="http://schemas.microsoft.com/office/drawing/2014/main" val="41055510"/>
                    </a:ext>
                  </a:extLst>
                </a:gridCol>
              </a:tblGrid>
              <a:tr h="717176">
                <a:tc rowSpan="2">
                  <a:txBody>
                    <a:bodyPr/>
                    <a:lstStyle/>
                    <a:p>
                      <a:pPr algn="ctr"/>
                      <a:endParaRPr lang="en-US" sz="2000" dirty="0"/>
                    </a:p>
                  </a:txBody>
                  <a:tcPr marL="45720" marR="45720" anchor="ctr"/>
                </a:tc>
                <a:tc gridSpan="4">
                  <a:txBody>
                    <a:bodyPr/>
                    <a:lstStyle/>
                    <a:p>
                      <a:pPr algn="ctr"/>
                      <a:r>
                        <a:rPr lang="en-US" sz="2000" dirty="0"/>
                        <a:t>Intake</a:t>
                      </a:r>
                    </a:p>
                  </a:txBody>
                  <a:tcPr marL="45720" marR="45720"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gridSpan="3">
                  <a:txBody>
                    <a:bodyPr/>
                    <a:lstStyle/>
                    <a:p>
                      <a:pPr lvl="0" algn="ctr">
                        <a:buNone/>
                      </a:pPr>
                      <a:r>
                        <a:rPr lang="en-US" sz="2000" dirty="0"/>
                        <a:t>Live Outcomes</a:t>
                      </a:r>
                    </a:p>
                  </a:txBody>
                  <a:tcPr marL="45720" marR="45720" anchor="ctr"/>
                </a:tc>
                <a:tc hMerge="1">
                  <a:txBody>
                    <a:bodyPr/>
                    <a:lstStyle/>
                    <a:p>
                      <a:endParaRPr lang="en-US"/>
                    </a:p>
                  </a:txBody>
                  <a:tcPr marL="0" marR="0" marT="0" marB="0" horzOverflow="overflow"/>
                </a:tc>
                <a:tc hMerge="1">
                  <a:txBody>
                    <a:bodyPr/>
                    <a:lstStyle/>
                    <a:p>
                      <a:endParaRPr lang="en-US"/>
                    </a:p>
                  </a:txBody>
                  <a:tcPr marL="0" marR="0" marT="0" marB="0" horzOverflow="overflow"/>
                </a:tc>
                <a:tc gridSpan="2">
                  <a:txBody>
                    <a:bodyPr/>
                    <a:lstStyle/>
                    <a:p>
                      <a:pPr lvl="0" algn="ctr">
                        <a:buNone/>
                      </a:pPr>
                      <a:r>
                        <a:rPr lang="en-US" sz="2000" dirty="0"/>
                        <a:t>Other Outcomes</a:t>
                      </a:r>
                    </a:p>
                  </a:txBody>
                  <a:tcPr marL="45720" marR="45720" anchor="ctr"/>
                </a:tc>
                <a:tc hMerge="1">
                  <a:txBody>
                    <a:bodyPr/>
                    <a:lstStyle/>
                    <a:p>
                      <a:endParaRPr lang="en-US"/>
                    </a:p>
                  </a:txBody>
                  <a:tcPr marL="0" marR="0" marT="0" marB="0" horzOverflow="overflow"/>
                </a:tc>
                <a:extLst>
                  <a:ext uri="{0D108BD9-81ED-4DB2-BD59-A6C34878D82A}">
                    <a16:rowId xmlns:a16="http://schemas.microsoft.com/office/drawing/2014/main" val="3835061251"/>
                  </a:ext>
                </a:extLst>
              </a:tr>
              <a:tr h="1109578">
                <a:tc vMerge="1">
                  <a:txBody>
                    <a:bodyPr/>
                    <a:lstStyle/>
                    <a:p>
                      <a:pPr lvl="0" algn="ctr">
                        <a:lnSpc>
                          <a:spcPct val="100000"/>
                        </a:lnSpc>
                        <a:spcBef>
                          <a:spcPts val="0"/>
                        </a:spcBef>
                        <a:spcAft>
                          <a:spcPts val="0"/>
                        </a:spcAft>
                        <a:buNone/>
                      </a:pPr>
                      <a:endParaRPr lang="en-US" sz="1600" u="none" strike="noStrike" noProof="0" dirty="0"/>
                    </a:p>
                  </a:txBody>
                  <a:tcPr marL="45720" marR="45720" anchor="ctr"/>
                </a:tc>
                <a:tc>
                  <a:txBody>
                    <a:bodyPr/>
                    <a:lstStyle/>
                    <a:p>
                      <a:pPr lvl="0" algn="ctr">
                        <a:lnSpc>
                          <a:spcPct val="100000"/>
                        </a:lnSpc>
                        <a:spcBef>
                          <a:spcPts val="0"/>
                        </a:spcBef>
                        <a:spcAft>
                          <a:spcPts val="0"/>
                        </a:spcAft>
                        <a:buNone/>
                      </a:pPr>
                      <a:r>
                        <a:rPr lang="en-US" sz="1600" u="none" strike="noStrike" noProof="0" dirty="0"/>
                        <a:t>Stray / At Large</a:t>
                      </a:r>
                    </a:p>
                  </a:txBody>
                  <a:tcPr marL="45720" marR="45720" anchor="ctr"/>
                </a:tc>
                <a:tc>
                  <a:txBody>
                    <a:bodyPr/>
                    <a:lstStyle/>
                    <a:p>
                      <a:pPr lvl="0" algn="ctr">
                        <a:lnSpc>
                          <a:spcPct val="100000"/>
                        </a:lnSpc>
                        <a:spcBef>
                          <a:spcPts val="0"/>
                        </a:spcBef>
                        <a:spcAft>
                          <a:spcPts val="0"/>
                        </a:spcAft>
                        <a:buNone/>
                      </a:pPr>
                      <a:r>
                        <a:rPr lang="en-US" sz="1600" u="none" strike="noStrike" noProof="0" dirty="0"/>
                        <a:t>Relinquished by</a:t>
                      </a:r>
                      <a:br>
                        <a:rPr lang="en-US" sz="1600" u="none" strike="noStrike" noProof="0" dirty="0"/>
                      </a:br>
                      <a:r>
                        <a:rPr lang="en-US" sz="1600" u="none" strike="noStrike" noProof="0" dirty="0"/>
                        <a:t>Owner</a:t>
                      </a:r>
                    </a:p>
                  </a:txBody>
                  <a:tcPr marL="45720" marR="45720" anchor="ctr"/>
                </a:tc>
                <a:tc>
                  <a:txBody>
                    <a:bodyPr/>
                    <a:lstStyle/>
                    <a:p>
                      <a:pPr lvl="0" algn="ctr">
                        <a:lnSpc>
                          <a:spcPct val="100000"/>
                        </a:lnSpc>
                        <a:spcBef>
                          <a:spcPts val="0"/>
                        </a:spcBef>
                        <a:spcAft>
                          <a:spcPts val="0"/>
                        </a:spcAft>
                        <a:buNone/>
                      </a:pPr>
                      <a:r>
                        <a:rPr lang="en-US" sz="1600" u="none" strike="noStrike" noProof="0" dirty="0"/>
                        <a:t>Transferred In</a:t>
                      </a:r>
                    </a:p>
                  </a:txBody>
                  <a:tcPr marL="45720" marR="45720" anchor="ctr"/>
                </a:tc>
                <a:tc>
                  <a:txBody>
                    <a:bodyPr/>
                    <a:lstStyle/>
                    <a:p>
                      <a:pPr lvl="0" algn="ctr">
                        <a:buNone/>
                      </a:pPr>
                      <a:r>
                        <a:rPr lang="en-US" sz="1600" dirty="0"/>
                        <a:t>Other </a:t>
                      </a:r>
                      <a:br>
                        <a:rPr lang="en-US" sz="1600" dirty="0"/>
                      </a:br>
                      <a:r>
                        <a:rPr lang="en-US" sz="1600" dirty="0"/>
                        <a:t>intakes</a:t>
                      </a:r>
                    </a:p>
                  </a:txBody>
                  <a:tcPr marL="45720" marR="45720" anchor="ctr"/>
                </a:tc>
                <a:tc>
                  <a:txBody>
                    <a:bodyPr/>
                    <a:lstStyle/>
                    <a:p>
                      <a:pPr lvl="0" algn="ctr">
                        <a:buNone/>
                      </a:pPr>
                      <a:r>
                        <a:rPr lang="en-US" sz="1600" dirty="0"/>
                        <a:t>Adoption</a:t>
                      </a:r>
                    </a:p>
                  </a:txBody>
                  <a:tcPr marL="45720" marR="45720" anchor="ctr"/>
                </a:tc>
                <a:tc>
                  <a:txBody>
                    <a:bodyPr/>
                    <a:lstStyle/>
                    <a:p>
                      <a:pPr lvl="0" algn="ctr">
                        <a:buNone/>
                      </a:pPr>
                      <a:r>
                        <a:rPr lang="en-US" sz="1600" dirty="0"/>
                        <a:t>Returned to Owner</a:t>
                      </a:r>
                    </a:p>
                  </a:txBody>
                  <a:tcPr marL="45720" marR="45720" anchor="ctr"/>
                </a:tc>
                <a:tc>
                  <a:txBody>
                    <a:bodyPr/>
                    <a:lstStyle/>
                    <a:p>
                      <a:pPr lvl="0" algn="ctr">
                        <a:buNone/>
                      </a:pPr>
                      <a:r>
                        <a:rPr lang="en-US" sz="1600" dirty="0"/>
                        <a:t>Transferred Out</a:t>
                      </a:r>
                    </a:p>
                  </a:txBody>
                  <a:tcPr marL="45720" marR="45720" anchor="ctr"/>
                </a:tc>
                <a:tc>
                  <a:txBody>
                    <a:bodyPr/>
                    <a:lstStyle/>
                    <a:p>
                      <a:pPr lvl="0" algn="ctr">
                        <a:buNone/>
                      </a:pPr>
                      <a:r>
                        <a:rPr lang="en-US" sz="1600" dirty="0"/>
                        <a:t>Died In Care</a:t>
                      </a:r>
                    </a:p>
                  </a:txBody>
                  <a:tcPr marL="45720" marR="45720" anchor="ctr"/>
                </a:tc>
                <a:tc>
                  <a:txBody>
                    <a:bodyPr/>
                    <a:lstStyle/>
                    <a:p>
                      <a:pPr lvl="0" algn="ctr">
                        <a:buNone/>
                      </a:pPr>
                      <a:r>
                        <a:rPr lang="en-US" sz="1600" dirty="0"/>
                        <a:t>Shelter Euthanasia</a:t>
                      </a:r>
                    </a:p>
                  </a:txBody>
                  <a:tcPr marL="45720" marR="45720" anchor="ctr"/>
                </a:tc>
                <a:extLst>
                  <a:ext uri="{0D108BD9-81ED-4DB2-BD59-A6C34878D82A}">
                    <a16:rowId xmlns:a16="http://schemas.microsoft.com/office/drawing/2014/main" val="3926520457"/>
                  </a:ext>
                </a:extLst>
              </a:tr>
              <a:tr h="307473">
                <a:tc>
                  <a:txBody>
                    <a:bodyPr/>
                    <a:lstStyle/>
                    <a:p>
                      <a:pPr lvl="0" algn="r">
                        <a:buNone/>
                      </a:pPr>
                      <a:r>
                        <a:rPr lang="en-US" sz="2400" dirty="0"/>
                        <a:t>2019</a:t>
                      </a:r>
                    </a:p>
                  </a:txBody>
                  <a:tcPr marL="45720" marR="45720" anchor="ctr"/>
                </a:tc>
                <a:tc>
                  <a:txBody>
                    <a:bodyPr/>
                    <a:lstStyle/>
                    <a:p>
                      <a:pPr lvl="0" algn="ctr">
                        <a:buNone/>
                      </a:pPr>
                      <a:r>
                        <a:rPr lang="en-US" sz="2400" dirty="0"/>
                        <a:t>84</a:t>
                      </a:r>
                    </a:p>
                  </a:txBody>
                  <a:tcPr marL="45720" marR="45720" anchor="ctr"/>
                </a:tc>
                <a:tc>
                  <a:txBody>
                    <a:bodyPr/>
                    <a:lstStyle/>
                    <a:p>
                      <a:pPr lvl="0" algn="ctr">
                        <a:buNone/>
                      </a:pPr>
                      <a:r>
                        <a:rPr lang="en-US" sz="2400" dirty="0"/>
                        <a:t>67</a:t>
                      </a:r>
                    </a:p>
                  </a:txBody>
                  <a:tcPr marL="45720" marR="45720" anchor="ctr"/>
                </a:tc>
                <a:tc>
                  <a:txBody>
                    <a:bodyPr/>
                    <a:lstStyle/>
                    <a:p>
                      <a:pPr lvl="0" algn="ctr">
                        <a:buNone/>
                      </a:pPr>
                      <a:r>
                        <a:rPr lang="en-US" sz="2400" dirty="0"/>
                        <a:t>477</a:t>
                      </a:r>
                    </a:p>
                  </a:txBody>
                  <a:tcPr marL="45720" marR="45720" anchor="ctr"/>
                </a:tc>
                <a:tc>
                  <a:txBody>
                    <a:bodyPr/>
                    <a:lstStyle/>
                    <a:p>
                      <a:pPr lvl="0" algn="ctr">
                        <a:buNone/>
                      </a:pPr>
                      <a:r>
                        <a:rPr lang="en-US" sz="2400" dirty="0"/>
                        <a:t>91</a:t>
                      </a:r>
                    </a:p>
                  </a:txBody>
                  <a:tcPr marL="45720" marR="45720" anchor="ctr"/>
                </a:tc>
                <a:tc>
                  <a:txBody>
                    <a:bodyPr/>
                    <a:lstStyle/>
                    <a:p>
                      <a:pPr lvl="0" algn="ctr">
                        <a:buNone/>
                      </a:pPr>
                      <a:r>
                        <a:rPr lang="en-US" sz="2400" dirty="0"/>
                        <a:t>840</a:t>
                      </a:r>
                    </a:p>
                  </a:txBody>
                  <a:tcPr marL="45720" marR="45720" anchor="ctr"/>
                </a:tc>
                <a:tc>
                  <a:txBody>
                    <a:bodyPr/>
                    <a:lstStyle/>
                    <a:p>
                      <a:pPr lvl="0" algn="ctr">
                        <a:buNone/>
                      </a:pPr>
                      <a:r>
                        <a:rPr lang="en-US" sz="2400" dirty="0"/>
                        <a:t>80</a:t>
                      </a:r>
                    </a:p>
                  </a:txBody>
                  <a:tcPr marL="45720" marR="45720" anchor="ctr"/>
                </a:tc>
                <a:tc>
                  <a:txBody>
                    <a:bodyPr/>
                    <a:lstStyle/>
                    <a:p>
                      <a:pPr lvl="0" algn="ctr">
                        <a:buNone/>
                      </a:pPr>
                      <a:r>
                        <a:rPr lang="en-US" sz="2400" dirty="0"/>
                        <a:t>8</a:t>
                      </a:r>
                    </a:p>
                  </a:txBody>
                  <a:tcPr marL="45720" marR="45720" anchor="ctr"/>
                </a:tc>
                <a:tc>
                  <a:txBody>
                    <a:bodyPr/>
                    <a:lstStyle/>
                    <a:p>
                      <a:pPr lvl="0" algn="ctr">
                        <a:buNone/>
                      </a:pPr>
                      <a:r>
                        <a:rPr lang="en-US" sz="2400" dirty="0"/>
                        <a:t>9</a:t>
                      </a:r>
                    </a:p>
                  </a:txBody>
                  <a:tcPr marL="45720" marR="45720" anchor="ctr"/>
                </a:tc>
                <a:tc>
                  <a:txBody>
                    <a:bodyPr/>
                    <a:lstStyle/>
                    <a:p>
                      <a:pPr lvl="0" algn="ctr">
                        <a:buNone/>
                      </a:pPr>
                      <a:r>
                        <a:rPr lang="en-US" sz="2400" dirty="0"/>
                        <a:t>33</a:t>
                      </a:r>
                    </a:p>
                  </a:txBody>
                  <a:tcPr marL="45720" marR="45720" anchor="ctr"/>
                </a:tc>
                <a:extLst>
                  <a:ext uri="{0D108BD9-81ED-4DB2-BD59-A6C34878D82A}">
                    <a16:rowId xmlns:a16="http://schemas.microsoft.com/office/drawing/2014/main" val="3251931557"/>
                  </a:ext>
                </a:extLst>
              </a:tr>
              <a:tr h="307473">
                <a:tc>
                  <a:txBody>
                    <a:bodyPr/>
                    <a:lstStyle/>
                    <a:p>
                      <a:pPr lvl="0" algn="r">
                        <a:buNone/>
                      </a:pPr>
                      <a:r>
                        <a:rPr lang="en-US" sz="2400" dirty="0"/>
                        <a:t>2020</a:t>
                      </a:r>
                    </a:p>
                  </a:txBody>
                  <a:tcPr marL="45720" marR="45720" anchor="ctr"/>
                </a:tc>
                <a:tc>
                  <a:txBody>
                    <a:bodyPr/>
                    <a:lstStyle/>
                    <a:p>
                      <a:pPr lvl="0" algn="ctr">
                        <a:buNone/>
                      </a:pPr>
                      <a:r>
                        <a:rPr lang="en-US" sz="2400" dirty="0"/>
                        <a:t>54</a:t>
                      </a:r>
                    </a:p>
                  </a:txBody>
                  <a:tcPr marL="45720" marR="45720" anchor="ctr"/>
                </a:tc>
                <a:tc>
                  <a:txBody>
                    <a:bodyPr/>
                    <a:lstStyle/>
                    <a:p>
                      <a:pPr lvl="0" algn="ctr">
                        <a:buNone/>
                      </a:pPr>
                      <a:r>
                        <a:rPr lang="en-US" sz="2400" dirty="0"/>
                        <a:t>51</a:t>
                      </a:r>
                    </a:p>
                  </a:txBody>
                  <a:tcPr marL="45720" marR="45720" anchor="ctr"/>
                </a:tc>
                <a:tc>
                  <a:txBody>
                    <a:bodyPr/>
                    <a:lstStyle/>
                    <a:p>
                      <a:pPr lvl="0" algn="ctr">
                        <a:buNone/>
                      </a:pPr>
                      <a:r>
                        <a:rPr lang="en-US" sz="2400" dirty="0"/>
                        <a:t>265</a:t>
                      </a:r>
                    </a:p>
                  </a:txBody>
                  <a:tcPr marL="45720" marR="45720" anchor="ctr"/>
                </a:tc>
                <a:tc>
                  <a:txBody>
                    <a:bodyPr/>
                    <a:lstStyle/>
                    <a:p>
                      <a:pPr lvl="0" algn="ctr">
                        <a:buNone/>
                      </a:pPr>
                      <a:r>
                        <a:rPr lang="en-US" sz="2400" dirty="0"/>
                        <a:t>42</a:t>
                      </a:r>
                    </a:p>
                  </a:txBody>
                  <a:tcPr marL="45720" marR="45720" anchor="ctr"/>
                </a:tc>
                <a:tc>
                  <a:txBody>
                    <a:bodyPr/>
                    <a:lstStyle/>
                    <a:p>
                      <a:pPr lvl="0" algn="ctr">
                        <a:buNone/>
                      </a:pPr>
                      <a:r>
                        <a:rPr lang="en-US" sz="2400" dirty="0"/>
                        <a:t>468</a:t>
                      </a:r>
                    </a:p>
                  </a:txBody>
                  <a:tcPr marL="45720" marR="45720" anchor="ctr"/>
                </a:tc>
                <a:tc>
                  <a:txBody>
                    <a:bodyPr/>
                    <a:lstStyle/>
                    <a:p>
                      <a:pPr lvl="0" algn="ctr">
                        <a:buNone/>
                      </a:pPr>
                      <a:r>
                        <a:rPr lang="en-US" sz="2400" dirty="0"/>
                        <a:t>11</a:t>
                      </a:r>
                    </a:p>
                  </a:txBody>
                  <a:tcPr marL="45720" marR="45720" anchor="ctr"/>
                </a:tc>
                <a:tc>
                  <a:txBody>
                    <a:bodyPr/>
                    <a:lstStyle/>
                    <a:p>
                      <a:pPr lvl="0" algn="ctr">
                        <a:buNone/>
                      </a:pPr>
                      <a:r>
                        <a:rPr lang="en-US" sz="2400" dirty="0"/>
                        <a:t>6 </a:t>
                      </a:r>
                    </a:p>
                  </a:txBody>
                  <a:tcPr marL="45720" marR="45720" anchor="ctr"/>
                </a:tc>
                <a:tc>
                  <a:txBody>
                    <a:bodyPr/>
                    <a:lstStyle/>
                    <a:p>
                      <a:pPr lvl="0" algn="ctr">
                        <a:buNone/>
                      </a:pPr>
                      <a:r>
                        <a:rPr lang="en-US" sz="2400" dirty="0"/>
                        <a:t>4</a:t>
                      </a:r>
                    </a:p>
                  </a:txBody>
                  <a:tcPr marL="45720" marR="45720" anchor="ctr"/>
                </a:tc>
                <a:tc>
                  <a:txBody>
                    <a:bodyPr/>
                    <a:lstStyle/>
                    <a:p>
                      <a:pPr lvl="0" algn="ctr">
                        <a:buNone/>
                      </a:pPr>
                      <a:r>
                        <a:rPr lang="en-US" sz="2400" dirty="0"/>
                        <a:t>9</a:t>
                      </a:r>
                    </a:p>
                  </a:txBody>
                  <a:tcPr marL="45720" marR="45720" anchor="ctr"/>
                </a:tc>
                <a:extLst>
                  <a:ext uri="{0D108BD9-81ED-4DB2-BD59-A6C34878D82A}">
                    <a16:rowId xmlns:a16="http://schemas.microsoft.com/office/drawing/2014/main" val="3601717540"/>
                  </a:ext>
                </a:extLst>
              </a:tr>
              <a:tr h="307473">
                <a:tc>
                  <a:txBody>
                    <a:bodyPr/>
                    <a:lstStyle/>
                    <a:p>
                      <a:pPr lvl="0" algn="r">
                        <a:buNone/>
                      </a:pPr>
                      <a:r>
                        <a:rPr lang="en-US" sz="2400" dirty="0"/>
                        <a:t>2021 </a:t>
                      </a:r>
                      <a:r>
                        <a:rPr lang="en-US" sz="1200" dirty="0"/>
                        <a:t>YTD</a:t>
                      </a:r>
                      <a:endParaRPr lang="en-US" sz="2400" dirty="0"/>
                    </a:p>
                  </a:txBody>
                  <a:tcPr marL="45720" marR="45720" anchor="ctr"/>
                </a:tc>
                <a:tc>
                  <a:txBody>
                    <a:bodyPr/>
                    <a:lstStyle/>
                    <a:p>
                      <a:pPr lvl="0" algn="ctr">
                        <a:buNone/>
                      </a:pPr>
                      <a:r>
                        <a:rPr lang="en-US" sz="2400" dirty="0"/>
                        <a:t>13</a:t>
                      </a:r>
                    </a:p>
                  </a:txBody>
                  <a:tcPr marL="45720" marR="45720" anchor="ctr"/>
                </a:tc>
                <a:tc>
                  <a:txBody>
                    <a:bodyPr/>
                    <a:lstStyle/>
                    <a:p>
                      <a:pPr lvl="0" algn="ctr">
                        <a:buNone/>
                      </a:pPr>
                      <a:r>
                        <a:rPr lang="en-US" sz="2400" dirty="0"/>
                        <a:t>23</a:t>
                      </a:r>
                    </a:p>
                  </a:txBody>
                  <a:tcPr marL="45720" marR="45720" anchor="ctr"/>
                </a:tc>
                <a:tc>
                  <a:txBody>
                    <a:bodyPr/>
                    <a:lstStyle/>
                    <a:p>
                      <a:pPr lvl="0" algn="ctr">
                        <a:buNone/>
                      </a:pPr>
                      <a:r>
                        <a:rPr lang="en-US" sz="2400" dirty="0"/>
                        <a:t>81</a:t>
                      </a:r>
                    </a:p>
                  </a:txBody>
                  <a:tcPr marL="45720" marR="45720" anchor="ctr"/>
                </a:tc>
                <a:tc>
                  <a:txBody>
                    <a:bodyPr/>
                    <a:lstStyle/>
                    <a:p>
                      <a:pPr lvl="0" algn="ctr">
                        <a:buNone/>
                      </a:pPr>
                      <a:r>
                        <a:rPr lang="en-US" sz="2400" dirty="0"/>
                        <a:t>39</a:t>
                      </a:r>
                    </a:p>
                  </a:txBody>
                  <a:tcPr marL="45720" marR="45720" anchor="ctr"/>
                </a:tc>
                <a:tc>
                  <a:txBody>
                    <a:bodyPr/>
                    <a:lstStyle/>
                    <a:p>
                      <a:pPr lvl="0" algn="ctr">
                        <a:buNone/>
                      </a:pPr>
                      <a:r>
                        <a:rPr lang="en-US" sz="2400" dirty="0"/>
                        <a:t>106</a:t>
                      </a:r>
                    </a:p>
                  </a:txBody>
                  <a:tcPr marL="45720" marR="45720" anchor="ctr"/>
                </a:tc>
                <a:tc>
                  <a:txBody>
                    <a:bodyPr/>
                    <a:lstStyle/>
                    <a:p>
                      <a:pPr lvl="0" algn="ctr">
                        <a:buNone/>
                      </a:pPr>
                      <a:r>
                        <a:rPr lang="en-US" sz="2400" dirty="0"/>
                        <a:t>0</a:t>
                      </a:r>
                    </a:p>
                  </a:txBody>
                  <a:tcPr marL="45720" marR="45720" anchor="ctr"/>
                </a:tc>
                <a:tc>
                  <a:txBody>
                    <a:bodyPr/>
                    <a:lstStyle/>
                    <a:p>
                      <a:pPr lvl="0" algn="ctr">
                        <a:buNone/>
                      </a:pPr>
                      <a:r>
                        <a:rPr lang="en-US" sz="2400" dirty="0"/>
                        <a:t>0</a:t>
                      </a:r>
                    </a:p>
                  </a:txBody>
                  <a:tcPr marL="45720" marR="45720" anchor="ctr"/>
                </a:tc>
                <a:tc>
                  <a:txBody>
                    <a:bodyPr/>
                    <a:lstStyle/>
                    <a:p>
                      <a:pPr lvl="0" algn="ctr">
                        <a:buNone/>
                      </a:pPr>
                      <a:r>
                        <a:rPr lang="en-US" sz="2400" dirty="0"/>
                        <a:t>4</a:t>
                      </a:r>
                    </a:p>
                  </a:txBody>
                  <a:tcPr marL="45720" marR="45720" anchor="ctr"/>
                </a:tc>
                <a:tc>
                  <a:txBody>
                    <a:bodyPr/>
                    <a:lstStyle/>
                    <a:p>
                      <a:pPr lvl="0" algn="ctr">
                        <a:buNone/>
                      </a:pPr>
                      <a:r>
                        <a:rPr lang="en-US" sz="2400" dirty="0"/>
                        <a:t>5</a:t>
                      </a:r>
                    </a:p>
                  </a:txBody>
                  <a:tcPr marL="45720" marR="45720" anchor="ctr"/>
                </a:tc>
                <a:extLst>
                  <a:ext uri="{0D108BD9-81ED-4DB2-BD59-A6C34878D82A}">
                    <a16:rowId xmlns:a16="http://schemas.microsoft.com/office/drawing/2014/main" val="3155791960"/>
                  </a:ext>
                </a:extLst>
              </a:tr>
            </a:tbl>
          </a:graphicData>
        </a:graphic>
      </p:graphicFrame>
      <p:sp>
        <p:nvSpPr>
          <p:cNvPr id="4" name="TextBox 3">
            <a:extLst>
              <a:ext uri="{FF2B5EF4-FFF2-40B4-BE49-F238E27FC236}">
                <a16:creationId xmlns:a16="http://schemas.microsoft.com/office/drawing/2014/main" id="{44D27E10-BCE6-40F9-B68A-FC2D69B3E055}"/>
              </a:ext>
            </a:extLst>
          </p:cNvPr>
          <p:cNvSpPr txBox="1"/>
          <p:nvPr/>
        </p:nvSpPr>
        <p:spPr>
          <a:xfrm>
            <a:off x="499614" y="1922205"/>
            <a:ext cx="112646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ea typeface="+mn-lt"/>
                <a:cs typeface="+mn-lt"/>
              </a:rPr>
              <a:t>Numbers indicate cats and kittens in both the shelter &amp; foster programs.</a:t>
            </a:r>
          </a:p>
          <a:p>
            <a:pPr algn="ctr"/>
            <a:endParaRPr lang="en-US" sz="2800" dirty="0"/>
          </a:p>
        </p:txBody>
      </p:sp>
      <p:sp>
        <p:nvSpPr>
          <p:cNvPr id="6" name="Slide Number Placeholder 5">
            <a:extLst>
              <a:ext uri="{FF2B5EF4-FFF2-40B4-BE49-F238E27FC236}">
                <a16:creationId xmlns:a16="http://schemas.microsoft.com/office/drawing/2014/main" id="{855C6045-753A-423B-AF7F-28B53F5253BA}"/>
              </a:ext>
            </a:extLst>
          </p:cNvPr>
          <p:cNvSpPr>
            <a:spLocks noGrp="1"/>
          </p:cNvSpPr>
          <p:nvPr>
            <p:ph type="sldNum" sz="quarter" idx="12"/>
          </p:nvPr>
        </p:nvSpPr>
        <p:spPr/>
        <p:txBody>
          <a:bodyPr/>
          <a:lstStyle/>
          <a:p>
            <a:fld id="{D57F1E4F-1CFF-5643-939E-217C01CDF565}" type="slidenum">
              <a:rPr lang="en-US" dirty="0"/>
              <a:pPr/>
              <a:t>9</a:t>
            </a:fld>
            <a:endParaRPr lang="en-US" dirty="0"/>
          </a:p>
        </p:txBody>
      </p:sp>
      <p:sp>
        <p:nvSpPr>
          <p:cNvPr id="7" name="Rectangle: Rounded Corners 6">
            <a:extLst>
              <a:ext uri="{FF2B5EF4-FFF2-40B4-BE49-F238E27FC236}">
                <a16:creationId xmlns:a16="http://schemas.microsoft.com/office/drawing/2014/main" id="{2A518B64-4340-4DA8-8B78-9260AFC84E34}"/>
              </a:ext>
            </a:extLst>
          </p:cNvPr>
          <p:cNvSpPr/>
          <p:nvPr/>
        </p:nvSpPr>
        <p:spPr>
          <a:xfrm>
            <a:off x="6129179" y="3742263"/>
            <a:ext cx="931836" cy="2364473"/>
          </a:xfrm>
          <a:prstGeom prst="roundRect">
            <a:avLst/>
          </a:prstGeom>
          <a:noFill/>
          <a:ln w="57150">
            <a:solidFill>
              <a:srgbClr val="953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164844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85639DBA64B2408B6D9B7712449BAA" ma:contentTypeVersion="14" ma:contentTypeDescription="Create a new document." ma:contentTypeScope="" ma:versionID="1b077ae67425c103573e8a9802df0acc">
  <xsd:schema xmlns:xsd="http://www.w3.org/2001/XMLSchema" xmlns:xs="http://www.w3.org/2001/XMLSchema" xmlns:p="http://schemas.microsoft.com/office/2006/metadata/properties" xmlns:ns3="7577b4e4-5d46-4c08-af90-98244bbbbc7c" xmlns:ns4="5a0fd4f0-5a9a-4058-ac95-2e4285ab14b8" targetNamespace="http://schemas.microsoft.com/office/2006/metadata/properties" ma:root="true" ma:fieldsID="b057accf39f74769dc81f6e3c6c07473" ns3:_="" ns4:_="">
    <xsd:import namespace="7577b4e4-5d46-4c08-af90-98244bbbbc7c"/>
    <xsd:import namespace="5a0fd4f0-5a9a-4058-ac95-2e4285ab14b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77b4e4-5d46-4c08-af90-98244bbbbc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0fd4f0-5a9a-4058-ac95-2e4285ab14b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69E030-FE34-46AE-8972-7AC9E55C61BA}">
  <ds:schemaRefs>
    <ds:schemaRef ds:uri="http://schemas.microsoft.com/sharepoint/v3/contenttype/forms"/>
  </ds:schemaRefs>
</ds:datastoreItem>
</file>

<file path=customXml/itemProps2.xml><?xml version="1.0" encoding="utf-8"?>
<ds:datastoreItem xmlns:ds="http://schemas.openxmlformats.org/officeDocument/2006/customXml" ds:itemID="{4EC1981A-1051-46EC-9852-C93291DE98FC}">
  <ds:schemaRefs>
    <ds:schemaRef ds:uri="http://purl.org/dc/elements/1.1/"/>
    <ds:schemaRef ds:uri="http://purl.org/dc/dcmitype/"/>
    <ds:schemaRef ds:uri="http://schemas.microsoft.com/office/2006/documentManagement/types"/>
    <ds:schemaRef ds:uri="http://schemas.microsoft.com/office/2006/metadata/properties"/>
    <ds:schemaRef ds:uri="5a0fd4f0-5a9a-4058-ac95-2e4285ab14b8"/>
    <ds:schemaRef ds:uri="http://purl.org/dc/terms/"/>
    <ds:schemaRef ds:uri="http://schemas.openxmlformats.org/package/2006/metadata/core-properties"/>
    <ds:schemaRef ds:uri="http://schemas.microsoft.com/office/infopath/2007/PartnerControls"/>
    <ds:schemaRef ds:uri="7577b4e4-5d46-4c08-af90-98244bbbbc7c"/>
    <ds:schemaRef ds:uri="http://www.w3.org/XML/1998/namespace"/>
  </ds:schemaRefs>
</ds:datastoreItem>
</file>

<file path=customXml/itemProps3.xml><?xml version="1.0" encoding="utf-8"?>
<ds:datastoreItem xmlns:ds="http://schemas.openxmlformats.org/officeDocument/2006/customXml" ds:itemID="{BBCC6D96-F362-4EAC-909A-8CEF3113D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77b4e4-5d46-4c08-af90-98244bbbbc7c"/>
    <ds:schemaRef ds:uri="5a0fd4f0-5a9a-4058-ac95-2e4285ab14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TotalTime>
  <Words>2216</Words>
  <Application>Microsoft Office PowerPoint</Application>
  <PresentationFormat>Widescreen</PresentationFormat>
  <Paragraphs>417</Paragraphs>
  <Slides>25</Slides>
  <Notes>24</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Dividend</vt:lpstr>
      <vt:lpstr>office theme</vt:lpstr>
      <vt:lpstr>Feline Rescue Annual Meeting  May 15, 2021 edited June, 2021 to Match Audited Financial Statements </vt:lpstr>
      <vt:lpstr>Agenda</vt:lpstr>
      <vt:lpstr>Meet our Board Members</vt:lpstr>
      <vt:lpstr>Significant Events of 2020 </vt:lpstr>
      <vt:lpstr>Operations during COVID-19</vt:lpstr>
      <vt:lpstr>Significant Events of 2020, CONT'D </vt:lpstr>
      <vt:lpstr>Significant Events of 2020, CONT'D </vt:lpstr>
      <vt:lpstr>VOLUNTARY REPORTING</vt:lpstr>
      <vt:lpstr>Shelter animal counts (SAC)</vt:lpstr>
      <vt:lpstr>Finance Monitoring</vt:lpstr>
      <vt:lpstr>Financial Results  </vt:lpstr>
      <vt:lpstr>Terms in financial Results</vt:lpstr>
      <vt:lpstr>Terms in financial Results</vt:lpstr>
      <vt:lpstr>Challenges  and Decisions</vt:lpstr>
      <vt:lpstr>PowerPoint Presentation</vt:lpstr>
      <vt:lpstr>2020 Development Highlights</vt:lpstr>
      <vt:lpstr>2020 DEVELOPMENT HIGHLIGHTS</vt:lpstr>
      <vt:lpstr>2020 Event Highlights</vt:lpstr>
      <vt:lpstr>2020 social media Highlights</vt:lpstr>
      <vt:lpstr>2020 social media Highlights, cont'd</vt:lpstr>
      <vt:lpstr>Why fostering matters</vt:lpstr>
      <vt:lpstr>Why fostering matters</vt:lpstr>
      <vt:lpstr>Why fostering matters</vt:lpstr>
      <vt:lpstr>Challenges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Feline Rescue Annual Meeting  March 21, 2020</dc:title>
  <dc:creator>Elaine Grittner</dc:creator>
  <cp:lastModifiedBy>Manz, Phil</cp:lastModifiedBy>
  <cp:revision>491</cp:revision>
  <dcterms:created xsi:type="dcterms:W3CDTF">2020-03-09T22:48:16Z</dcterms:created>
  <dcterms:modified xsi:type="dcterms:W3CDTF">2022-03-01T02:11:31Z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0x0101008B85639DBA64B2408B6D9B7712449BAA</vt:lpwstr>
  </property>
</Properties>
</file>